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5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6.xml" ContentType="application/vnd.openxmlformats-officedocument.drawingml.char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notesMasterIdLst>
    <p:notesMasterId r:id="rId60"/>
  </p:notesMasterIdLst>
  <p:sldIdLst>
    <p:sldId id="256" r:id="rId2"/>
    <p:sldId id="271" r:id="rId3"/>
    <p:sldId id="378" r:id="rId4"/>
    <p:sldId id="296" r:id="rId5"/>
    <p:sldId id="333" r:id="rId6"/>
    <p:sldId id="268" r:id="rId7"/>
    <p:sldId id="341" r:id="rId8"/>
    <p:sldId id="269" r:id="rId9"/>
    <p:sldId id="291" r:id="rId10"/>
    <p:sldId id="326" r:id="rId11"/>
    <p:sldId id="286" r:id="rId12"/>
    <p:sldId id="295" r:id="rId13"/>
    <p:sldId id="306" r:id="rId14"/>
    <p:sldId id="302" r:id="rId15"/>
    <p:sldId id="307" r:id="rId16"/>
    <p:sldId id="379" r:id="rId17"/>
    <p:sldId id="309" r:id="rId18"/>
    <p:sldId id="320" r:id="rId19"/>
    <p:sldId id="322" r:id="rId20"/>
    <p:sldId id="324" r:id="rId21"/>
    <p:sldId id="321" r:id="rId22"/>
    <p:sldId id="380" r:id="rId23"/>
    <p:sldId id="297" r:id="rId24"/>
    <p:sldId id="315" r:id="rId25"/>
    <p:sldId id="310" r:id="rId26"/>
    <p:sldId id="319" r:id="rId27"/>
    <p:sldId id="383" r:id="rId28"/>
    <p:sldId id="337" r:id="rId29"/>
    <p:sldId id="358" r:id="rId30"/>
    <p:sldId id="317" r:id="rId31"/>
    <p:sldId id="335" r:id="rId32"/>
    <p:sldId id="381" r:id="rId33"/>
    <p:sldId id="363" r:id="rId34"/>
    <p:sldId id="364" r:id="rId35"/>
    <p:sldId id="366" r:id="rId36"/>
    <p:sldId id="367" r:id="rId37"/>
    <p:sldId id="368" r:id="rId38"/>
    <p:sldId id="369" r:id="rId39"/>
    <p:sldId id="370" r:id="rId40"/>
    <p:sldId id="372" r:id="rId41"/>
    <p:sldId id="373" r:id="rId42"/>
    <p:sldId id="371" r:id="rId43"/>
    <p:sldId id="375" r:id="rId44"/>
    <p:sldId id="376" r:id="rId45"/>
    <p:sldId id="374" r:id="rId46"/>
    <p:sldId id="377" r:id="rId47"/>
    <p:sldId id="382" r:id="rId48"/>
    <p:sldId id="344" r:id="rId49"/>
    <p:sldId id="348" r:id="rId50"/>
    <p:sldId id="360" r:id="rId51"/>
    <p:sldId id="359" r:id="rId52"/>
    <p:sldId id="345" r:id="rId53"/>
    <p:sldId id="349" r:id="rId54"/>
    <p:sldId id="350" r:id="rId55"/>
    <p:sldId id="351" r:id="rId56"/>
    <p:sldId id="353" r:id="rId57"/>
    <p:sldId id="316" r:id="rId58"/>
    <p:sldId id="259" r:id="rId5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972EC65A-60A7-44FD-BCE6-5D48DACA9F5C}">
          <p14:sldIdLst>
            <p14:sldId id="256"/>
            <p14:sldId id="271"/>
            <p14:sldId id="378"/>
          </p14:sldIdLst>
        </p14:section>
        <p14:section name="Git与Github" id="{4E0069AA-C59C-4F11-B85B-A6B8AA5DB8B5}">
          <p14:sldIdLst>
            <p14:sldId id="296"/>
            <p14:sldId id="333"/>
            <p14:sldId id="268"/>
            <p14:sldId id="341"/>
            <p14:sldId id="269"/>
          </p14:sldIdLst>
        </p14:section>
        <p14:section name="注册 Github 账户" id="{49A69F96-42A2-4880-A31D-F6481AADB10D}">
          <p14:sldIdLst>
            <p14:sldId id="291"/>
            <p14:sldId id="326"/>
            <p14:sldId id="286"/>
          </p14:sldIdLst>
        </p14:section>
        <p14:section name="Github 个人主页与仓库" id="{733064C5-D644-4F67-89CC-4FB923BACD09}">
          <p14:sldIdLst>
            <p14:sldId id="295"/>
            <p14:sldId id="306"/>
            <p14:sldId id="302"/>
            <p14:sldId id="307"/>
          </p14:sldIdLst>
        </p14:section>
        <p14:section name="Git工具" id="{B7AB4074-916D-437A-81E7-A1A8C3943E18}">
          <p14:sldIdLst>
            <p14:sldId id="379"/>
            <p14:sldId id="309"/>
            <p14:sldId id="320"/>
            <p14:sldId id="322"/>
            <p14:sldId id="324"/>
            <p14:sldId id="321"/>
          </p14:sldIdLst>
        </p14:section>
        <p14:section name="Git 命令" id="{91917D24-FDB8-4AAC-8600-D9BB2EA09B18}">
          <p14:sldIdLst>
            <p14:sldId id="380"/>
            <p14:sldId id="297"/>
            <p14:sldId id="315"/>
            <p14:sldId id="310"/>
            <p14:sldId id="319"/>
            <p14:sldId id="383"/>
            <p14:sldId id="337"/>
            <p14:sldId id="358"/>
            <p14:sldId id="317"/>
            <p14:sldId id="335"/>
          </p14:sldIdLst>
        </p14:section>
        <p14:section name="团队协作" id="{EB57EED3-5AE9-4BDE-B32E-AA51ECAAD15F}">
          <p14:sldIdLst>
            <p14:sldId id="381"/>
            <p14:sldId id="363"/>
            <p14:sldId id="364"/>
            <p14:sldId id="366"/>
            <p14:sldId id="367"/>
            <p14:sldId id="368"/>
            <p14:sldId id="369"/>
            <p14:sldId id="370"/>
            <p14:sldId id="372"/>
            <p14:sldId id="373"/>
            <p14:sldId id="371"/>
            <p14:sldId id="375"/>
            <p14:sldId id="376"/>
            <p14:sldId id="374"/>
            <p14:sldId id="377"/>
          </p14:sldIdLst>
        </p14:section>
        <p14:section name="Markdown文档" id="{04AA5214-D7DD-4FC5-988A-41D53D3E62FF}">
          <p14:sldIdLst>
            <p14:sldId id="382"/>
            <p14:sldId id="344"/>
            <p14:sldId id="348"/>
            <p14:sldId id="360"/>
            <p14:sldId id="359"/>
            <p14:sldId id="345"/>
            <p14:sldId id="349"/>
            <p14:sldId id="350"/>
            <p14:sldId id="351"/>
            <p14:sldId id="353"/>
            <p14:sldId id="316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74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611F"/>
    <a:srgbClr val="EEECE1"/>
    <a:srgbClr val="6CC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911" autoAdjust="0"/>
    <p:restoredTop sz="96730" autoAdjust="0"/>
  </p:normalViewPr>
  <p:slideViewPr>
    <p:cSldViewPr>
      <p:cViewPr>
        <p:scale>
          <a:sx n="100" d="100"/>
          <a:sy n="100" d="100"/>
        </p:scale>
        <p:origin x="2532" y="684"/>
      </p:cViewPr>
      <p:guideLst>
        <p:guide orient="horz" pos="374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Sheet1!$B$3</c:f>
              <c:strCache>
                <c:ptCount val="1"/>
                <c:pt idx="0">
                  <c:v>列0</c:v>
                </c:pt>
              </c:strCache>
            </c:strRef>
          </c:tx>
          <c:dPt>
            <c:idx val="0"/>
            <c:bubble3D val="0"/>
            <c:spPr>
              <a:solidFill>
                <a:srgbClr val="FC611F"/>
              </a:solidFill>
            </c:spPr>
            <c:extLst>
              <c:ext xmlns:c16="http://schemas.microsoft.com/office/drawing/2014/chart" uri="{C3380CC4-5D6E-409C-BE32-E72D297353CC}">
                <c16:uniqueId val="{00000001-885B-44DB-8B10-8F6FBC30F20A}"/>
              </c:ext>
            </c:extLst>
          </c:dPt>
          <c:dPt>
            <c:idx val="1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3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Sheet1!$B$4:$B$5</c:f>
              <c:numCache>
                <c:formatCode>General</c:formatCode>
                <c:ptCount val="2"/>
                <c:pt idx="0">
                  <c:v>5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5B-44DB-8B10-8F6FBC30F20A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列1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464F5A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6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8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Sheet1!$C$4:$C$5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885B-44DB-8B10-8F6FBC30F20A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列2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FFC543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Sheet1!$D$4:$D$5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85B-44DB-8B10-8F6FBC30F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Sheet1!$B$3</c:f>
              <c:strCache>
                <c:ptCount val="1"/>
                <c:pt idx="0">
                  <c:v>列0</c:v>
                </c:pt>
              </c:strCache>
            </c:strRef>
          </c:tx>
          <c:dPt>
            <c:idx val="0"/>
            <c:bubble3D val="0"/>
            <c:spPr>
              <a:solidFill>
                <a:srgbClr val="FC611F"/>
              </a:solidFill>
            </c:spPr>
            <c:extLst>
              <c:ext xmlns:c16="http://schemas.microsoft.com/office/drawing/2014/chart" uri="{C3380CC4-5D6E-409C-BE32-E72D297353CC}">
                <c16:uniqueId val="{00000001-885B-44DB-8B10-8F6FBC30F20A}"/>
              </c:ext>
            </c:extLst>
          </c:dPt>
          <c:dPt>
            <c:idx val="1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3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Sheet1!$B$4:$B$5</c:f>
              <c:numCache>
                <c:formatCode>General</c:formatCode>
                <c:ptCount val="2"/>
                <c:pt idx="0">
                  <c:v>5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5B-44DB-8B10-8F6FBC30F20A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列1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464F5A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6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8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Sheet1!$C$4:$C$5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885B-44DB-8B10-8F6FBC30F20A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列2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FFC543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Sheet1!$D$4:$D$5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85B-44DB-8B10-8F6FBC30F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Sheet1!$B$3</c:f>
              <c:strCache>
                <c:ptCount val="1"/>
                <c:pt idx="0">
                  <c:v>列0</c:v>
                </c:pt>
              </c:strCache>
            </c:strRef>
          </c:tx>
          <c:dPt>
            <c:idx val="0"/>
            <c:bubble3D val="0"/>
            <c:spPr>
              <a:solidFill>
                <a:srgbClr val="FC611F"/>
              </a:solidFill>
            </c:spPr>
            <c:extLst>
              <c:ext xmlns:c16="http://schemas.microsoft.com/office/drawing/2014/chart" uri="{C3380CC4-5D6E-409C-BE32-E72D297353CC}">
                <c16:uniqueId val="{00000001-885B-44DB-8B10-8F6FBC30F20A}"/>
              </c:ext>
            </c:extLst>
          </c:dPt>
          <c:dPt>
            <c:idx val="1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3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Sheet1!$B$4:$B$5</c:f>
              <c:numCache>
                <c:formatCode>General</c:formatCode>
                <c:ptCount val="2"/>
                <c:pt idx="0">
                  <c:v>5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5B-44DB-8B10-8F6FBC30F20A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列1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464F5A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6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8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Sheet1!$C$4:$C$5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885B-44DB-8B10-8F6FBC30F20A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列2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FFC543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Sheet1!$D$4:$D$5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85B-44DB-8B10-8F6FBC30F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Sheet1!$B$3</c:f>
              <c:strCache>
                <c:ptCount val="1"/>
                <c:pt idx="0">
                  <c:v>列0</c:v>
                </c:pt>
              </c:strCache>
            </c:strRef>
          </c:tx>
          <c:dPt>
            <c:idx val="0"/>
            <c:bubble3D val="0"/>
            <c:spPr>
              <a:solidFill>
                <a:srgbClr val="FC611F"/>
              </a:solidFill>
            </c:spPr>
            <c:extLst>
              <c:ext xmlns:c16="http://schemas.microsoft.com/office/drawing/2014/chart" uri="{C3380CC4-5D6E-409C-BE32-E72D297353CC}">
                <c16:uniqueId val="{00000001-885B-44DB-8B10-8F6FBC30F20A}"/>
              </c:ext>
            </c:extLst>
          </c:dPt>
          <c:dPt>
            <c:idx val="1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3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Sheet1!$B$4:$B$5</c:f>
              <c:numCache>
                <c:formatCode>General</c:formatCode>
                <c:ptCount val="2"/>
                <c:pt idx="0">
                  <c:v>5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5B-44DB-8B10-8F6FBC30F20A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列1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464F5A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6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8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Sheet1!$C$4:$C$5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885B-44DB-8B10-8F6FBC30F20A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列2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FFC543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Sheet1!$D$4:$D$5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85B-44DB-8B10-8F6FBC30F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Sheet1!$B$3</c:f>
              <c:strCache>
                <c:ptCount val="1"/>
                <c:pt idx="0">
                  <c:v>列0</c:v>
                </c:pt>
              </c:strCache>
            </c:strRef>
          </c:tx>
          <c:dPt>
            <c:idx val="0"/>
            <c:bubble3D val="0"/>
            <c:spPr>
              <a:solidFill>
                <a:srgbClr val="FC611F"/>
              </a:solidFill>
            </c:spPr>
            <c:extLst>
              <c:ext xmlns:c16="http://schemas.microsoft.com/office/drawing/2014/chart" uri="{C3380CC4-5D6E-409C-BE32-E72D297353CC}">
                <c16:uniqueId val="{00000001-885B-44DB-8B10-8F6FBC30F20A}"/>
              </c:ext>
            </c:extLst>
          </c:dPt>
          <c:dPt>
            <c:idx val="1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3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Sheet1!$B$4:$B$5</c:f>
              <c:numCache>
                <c:formatCode>General</c:formatCode>
                <c:ptCount val="2"/>
                <c:pt idx="0">
                  <c:v>5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5B-44DB-8B10-8F6FBC30F20A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列1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464F5A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6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8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Sheet1!$C$4:$C$5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885B-44DB-8B10-8F6FBC30F20A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列2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FFC543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Sheet1!$D$4:$D$5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85B-44DB-8B10-8F6FBC30F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Sheet1!$B$3</c:f>
              <c:strCache>
                <c:ptCount val="1"/>
                <c:pt idx="0">
                  <c:v>列0</c:v>
                </c:pt>
              </c:strCache>
            </c:strRef>
          </c:tx>
          <c:dPt>
            <c:idx val="0"/>
            <c:bubble3D val="0"/>
            <c:spPr>
              <a:solidFill>
                <a:srgbClr val="FC611F"/>
              </a:solidFill>
            </c:spPr>
            <c:extLst>
              <c:ext xmlns:c16="http://schemas.microsoft.com/office/drawing/2014/chart" uri="{C3380CC4-5D6E-409C-BE32-E72D297353CC}">
                <c16:uniqueId val="{00000001-885B-44DB-8B10-8F6FBC30F20A}"/>
              </c:ext>
            </c:extLst>
          </c:dPt>
          <c:dPt>
            <c:idx val="1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3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Sheet1!$B$4:$B$5</c:f>
              <c:numCache>
                <c:formatCode>General</c:formatCode>
                <c:ptCount val="2"/>
                <c:pt idx="0">
                  <c:v>5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5B-44DB-8B10-8F6FBC30F20A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列1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464F5A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6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8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Sheet1!$C$4:$C$5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885B-44DB-8B10-8F6FBC30F20A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列2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dPt>
            <c:idx val="0"/>
            <c:bubble3D val="0"/>
            <c:spPr>
              <a:solidFill>
                <a:srgbClr val="FFC543"/>
              </a:solidFill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885B-44DB-8B10-8F6FBC30F20A}"/>
              </c:ext>
            </c:extLst>
          </c:dPt>
          <c:dPt>
            <c:idx val="1"/>
            <c:bubble3D val="0"/>
            <c:spPr>
              <a:noFill/>
              <a:ln>
                <a:solidFill>
                  <a:schemeClr val="bg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Sheet1!$D$4:$D$5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85B-44DB-8B10-8F6FBC30F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media/hdphoto1.wdp>
</file>

<file path=ppt/media/image1.jpeg>
</file>

<file path=ppt/media/image10.jpeg>
</file>

<file path=ppt/media/image11.png>
</file>

<file path=ppt/media/image12.jpg>
</file>

<file path=ppt/media/image13.jpe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jpeg>
</file>

<file path=ppt/media/image42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D49B4-D9C2-456E-8C06-A1E83D0C7B6A}" type="datetimeFigureOut">
              <a:rPr lang="zh-CN" altLang="en-US" smtClean="0"/>
              <a:t>2020/9/22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2600E-CFFA-4159-A71B-00DBE6C33F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794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Google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baike.baidu.com/item/Wiki" TargetMode="External"/><Relationship Id="rId4" Type="http://schemas.openxmlformats.org/officeDocument/2006/relationships/hyperlink" Target="https://baike.baidu.com/item/%E7%89%88%E6%9C%AC%E6%8E%A7%E5%88%B6/3311252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标准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5719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git add  2.txt 3.txt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57123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如何恢复？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git log   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找到恢复的位置，复制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commit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后面的一堆串      用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Esc -&gt;  :q  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退出</a:t>
            </a: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git reset --hard 20cb7b582bb06f9bade56c474c027060af69e2c3[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复制的那个串，前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个就行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Git checkout F100[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提交的关键字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checkout: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拣出仓库（仓库区与工作区）             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reset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：暂存区恢复到工作区（暂存区与工作区）</a:t>
            </a: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dirty="0"/>
              <a:t> 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0494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如何恢复？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git log   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找到恢复的位置，复制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commit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后面的一堆串      用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Esc -&gt;  :q  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退出</a:t>
            </a: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git reset --hard 20cb7b582bb06f9bade56c474c027060af69e2c3[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复制的那个串，前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个就行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Git checkout F100[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提交的关键字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checkout: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拣出仓库（仓库区与工作区）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重写工作区              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reset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：暂存区恢复到工作区（暂存区与工作区）</a:t>
            </a: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dirty="0"/>
              <a:t> 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7935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码云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7917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码云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79173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92106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码云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25068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码云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00269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4586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2142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3863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码云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191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8839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代码（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 Code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公司利用自身服务器资源提供的开发人员主页。其最初目的是为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自身的开源软件提供开发平台，以及协助开发者扩展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Google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产品的功能。随着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开源之夏等项目的推进，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代码正在成为一个开放的项目托管平台，类似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Sourceforge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版本控制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、问题跟踪、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Wiki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、下载托管等工具。       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码云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Gitee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最新独立域名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是由开源中国出品，旨在树立国内代码托管和协作开发的行业标杆，灵活便捷地支撑个人、团队、企业的开发需求的产品。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641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898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仓库目录是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用来保存项目的元数据和对象数据库的地方。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0940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150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系统中，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会查找 </a:t>
            </a:r>
            <a:r>
              <a:rPr lang="en-US" altLang="zh-CN" dirty="0"/>
              <a:t>$HOME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目录下（一般情况下是 </a:t>
            </a:r>
            <a:r>
              <a:rPr lang="en-US" altLang="zh-CN" dirty="0"/>
              <a:t>C:\Users\$USER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）的 </a:t>
            </a:r>
            <a:r>
              <a:rPr lang="en-US" altLang="zh-CN" dirty="0"/>
              <a:t>.</a:t>
            </a:r>
            <a:r>
              <a:rPr lang="en-US" altLang="zh-CN" dirty="0" err="1"/>
              <a:t>gitconfig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文件。 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name =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YangWeiBin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email = 863255386@qq.com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621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Workspace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 工作区，就是你平时存放项目代码的地方</a:t>
            </a:r>
          </a:p>
          <a:p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Index / Stage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 暂存区，用于临时存放你的改动，事实上它只是一个文件，保存即将提交到文件列表信息</a:t>
            </a:r>
          </a:p>
          <a:p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Repository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 仓库区（或版本库），就是安全存放数据的位置，这里面有你提交到所有版本的数据。其中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HEAD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指向最新放入仓库的版本，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仓库目录是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用来保存项目的元数据和对象数据库的地方 </a:t>
            </a:r>
          </a:p>
          <a:p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Remote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 远程仓库，托管代码的服务器，可以简单的认为是你项目组中的一台电脑用于远程数据交换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管理的文件有三种状态：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已修改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modified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已暂存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staged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已提交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(committed)</a:t>
            </a:r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2265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8DD9AC-F30A-40BD-BA7C-DA852F2BE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D6B398BD-0485-47EC-86F1-9A31BCF38B08}" type="datetime1">
              <a:rPr lang="zh-CN" altLang="en-US" smtClean="0"/>
              <a:pPr>
                <a:defRPr/>
              </a:pPr>
              <a:t>2020/9/22</a:t>
            </a:fld>
            <a:endParaRPr lang="en-US" sz="180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393CA7-D591-4457-B8FA-B832A1006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9A0028-DED7-4E5C-A7AF-45F9EFA39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5835CC5B-191F-4D08-9F75-B3EE7C44F190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78296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D6071B-8ED6-4EA8-8AF7-373AEBEE2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66E516-A404-456F-A7C0-91E70A3CB3D7}" type="datetime1">
              <a:rPr lang="zh-CN" altLang="en-US"/>
              <a:pPr>
                <a:defRPr/>
              </a:pPr>
              <a:t>2020/9/22</a:t>
            </a:fld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2561F8-C61B-4E1B-963A-E9BD5C70D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DBA09F-611C-4E67-9FE4-E0510AD5A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CDB101-481A-4807-A482-F3C833E4DEE5}" type="slidenum">
              <a:rPr lang="zh-CN" altLang="en-US"/>
              <a:pPr>
                <a:defRPr/>
              </a:pPr>
              <a:t>‹#›</a:t>
            </a:fld>
            <a:endParaRPr lang="en-US" altLang="zh-C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887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11989" y="1600202"/>
            <a:ext cx="2184400" cy="452596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2"/>
            <a:ext cx="6402388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637CC4-70A7-4701-B0ED-B33A264DA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332872-4989-463A-B518-D3EA6730955C}" type="datetime1">
              <a:rPr lang="zh-CN" altLang="en-US"/>
              <a:pPr>
                <a:defRPr/>
              </a:pPr>
              <a:t>2020/9/22</a:t>
            </a:fld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8946B5-7058-45DF-BF79-2D19836E4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F5C144-95C6-46DD-805F-5E737207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865D1A-98A7-4461-9FA4-CC871606BDA6}" type="slidenum">
              <a:rPr lang="zh-CN" altLang="en-US"/>
              <a:pPr>
                <a:defRPr/>
              </a:pPr>
              <a:t>‹#›</a:t>
            </a:fld>
            <a:endParaRPr lang="en-US" altLang="zh-C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018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96950" y="111127"/>
            <a:ext cx="7124700" cy="1285875"/>
          </a:xfrm>
        </p:spPr>
        <p:txBody>
          <a:bodyPr/>
          <a:lstStyle>
            <a:lvl1pPr>
              <a:defRPr sz="4000">
                <a:solidFill>
                  <a:schemeClr val="tx2">
                    <a:lumMod val="2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39D7F10-9CD7-4AC2-B629-8F5AA5CDF3E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56BE62-61B9-4FA5-A430-F115CF8F5979}" type="datetime1">
              <a:rPr lang="zh-CN" altLang="en-US"/>
              <a:pPr>
                <a:defRPr/>
              </a:pPr>
              <a:t>2020/9/22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3002089-361F-4DA3-A366-FD78F6B1DAD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D10FBE5-C0EE-4D19-8301-115D1CFD708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64A78D-9A3C-468B-A817-F8478A270100}" type="slidenum">
              <a:rPr lang="zh-CN" altLang="en-US"/>
              <a:pPr>
                <a:defRPr/>
              </a:pPr>
              <a:t>‹#›</a:t>
            </a:fld>
            <a:endParaRPr lang="en-US" altLang="zh-C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296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CBD30-92A3-41D3-B856-2D8D66AD7106}" type="datetime1">
              <a:rPr lang="zh-CN" altLang="en-US" smtClean="0"/>
              <a:t>2020/9/22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34C1-29DF-48A7-B438-B832F2B288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582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E1FB8-671C-42D5-8780-4A37A3F9ABBB}" type="datetime1">
              <a:rPr lang="zh-CN" altLang="en-US" smtClean="0"/>
              <a:t>2020/9/22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19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419-A016-494D-98D6-AC0758BAF85D}" type="datetime1">
              <a:rPr lang="zh-CN" altLang="en-US" smtClean="0"/>
              <a:t>2020/9/22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9206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633350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3E5D83-2BD3-4043-92EE-3735B4CDE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B16F68-B1C9-40FE-9DC5-CE762317CB5B}" type="datetime1">
              <a:rPr lang="zh-CN" altLang="en-US"/>
              <a:pPr>
                <a:defRPr/>
              </a:pPr>
              <a:t>2020/9/22</a:t>
            </a:fld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041155-70DE-424B-94D5-4EA8893D5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57262E-4A36-43B8-8FA4-E4B5CFA58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2AE5EB-3638-486E-9605-23604C8BD4AD}" type="slidenum">
              <a:rPr lang="zh-CN" altLang="en-US"/>
              <a:pPr>
                <a:defRPr/>
              </a:pPr>
              <a:t>‹#›</a:t>
            </a:fld>
            <a:endParaRPr lang="en-US" altLang="zh-C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6761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FAA983-2034-4F33-80AB-B3FB20437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74EC50-0AA1-4577-A42F-5522602373BA}" type="datetime1">
              <a:rPr lang="zh-CN" altLang="en-US"/>
              <a:pPr>
                <a:defRPr/>
              </a:pPr>
              <a:t>2020/9/22</a:t>
            </a:fld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BD976C-E2A3-42F2-8C02-6744F96D2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78024D-188A-4F89-9965-742A7F948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DB212F-3438-4B16-80CC-0E4019A3E7BB}" type="slidenum">
              <a:rPr lang="zh-CN" altLang="en-US"/>
              <a:pPr>
                <a:defRPr/>
              </a:pPr>
              <a:t>‹#›</a:t>
            </a:fld>
            <a:endParaRPr lang="en-US" altLang="zh-C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947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49F224-81CF-41CE-AC90-48A8F0195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8A4AFA-9BF9-4CC6-8D1B-0817B2F132BD}" type="datetime1">
              <a:rPr lang="zh-CN" altLang="en-US"/>
              <a:pPr>
                <a:defRPr/>
              </a:pPr>
              <a:t>2020/9/22</a:t>
            </a:fld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24BDF2-5E0A-4245-A35E-6FF4228B0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55BBBD-D9BC-4454-9C44-713E0B5C3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42D78F-F776-4ACD-BA06-669849FEC48D}" type="slidenum">
              <a:rPr lang="zh-CN" altLang="en-US"/>
              <a:pPr>
                <a:defRPr/>
              </a:pPr>
              <a:t>‹#›</a:t>
            </a:fld>
            <a:endParaRPr lang="en-US" altLang="zh-C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417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D4BF3F1-288E-4F1E-BEF5-FE619C8C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4D4B40-7736-474A-B1F4-88DFC649BB9A}" type="datetime1">
              <a:rPr lang="zh-CN" altLang="en-US"/>
              <a:pPr>
                <a:defRPr/>
              </a:pPr>
              <a:t>2020/9/22</a:t>
            </a:fld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293B05B-1CDF-4E72-881A-1ED7255B6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D0DA3BC-D0D3-4ABF-9A2A-85D41758D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3C3A7A-5F70-45B0-9697-1F85159D28E1}" type="slidenum">
              <a:rPr lang="zh-CN" altLang="en-US"/>
              <a:pPr>
                <a:defRPr/>
              </a:pPr>
              <a:t>‹#›</a:t>
            </a:fld>
            <a:endParaRPr lang="en-US" altLang="zh-C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328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A72FC7-AA2D-43E4-BC8F-49E2B1AFE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E81C0A-CD62-470F-9E9A-B9C3985C3081}" type="datetime1">
              <a:rPr lang="zh-CN" altLang="en-US"/>
              <a:pPr>
                <a:defRPr/>
              </a:pPr>
              <a:t>2020/9/22</a:t>
            </a:fld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D345F0-C608-47B2-9D5B-37484D52B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0D8DF5E-3E59-4955-AB4B-B26F49544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3F8399-51FF-44FE-B530-C9C5D55898A9}" type="slidenum">
              <a:rPr lang="zh-CN" altLang="en-US"/>
              <a:pPr>
                <a:defRPr/>
              </a:pPr>
              <a:t>‹#›</a:t>
            </a:fld>
            <a:endParaRPr lang="en-US" altLang="zh-C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772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5613CAC-5761-45D4-8C7F-68C180475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328904-AB07-4E75-948C-12BB5EC4EC2A}" type="datetime1">
              <a:rPr lang="zh-CN" altLang="en-US"/>
              <a:pPr>
                <a:defRPr/>
              </a:pPr>
              <a:t>2020/9/22</a:t>
            </a:fld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7BB603E-977A-444B-9E9F-EF108BD14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726575-E060-4F20-9DD8-2AE222887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212C36-13B8-4E60-822F-E840BA2977F7}" type="slidenum">
              <a:rPr lang="zh-CN" altLang="en-US"/>
              <a:pPr>
                <a:defRPr/>
              </a:pPr>
              <a:t>‹#›</a:t>
            </a:fld>
            <a:endParaRPr lang="en-US" altLang="zh-C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485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736D34-C279-4F18-B116-E9BC197BF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6397AB-9A44-42C1-B2B1-A0DD0C8561E7}" type="datetime1">
              <a:rPr lang="zh-CN" altLang="en-US"/>
              <a:pPr>
                <a:defRPr/>
              </a:pPr>
              <a:t>2020/9/22</a:t>
            </a:fld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7EC7F5A-C37A-4C45-95AB-62C21748D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DE71B0E-A3D2-46A5-A858-897D20812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B706B6-9265-482A-B8A6-B54A43686F1F}" type="slidenum">
              <a:rPr lang="zh-CN" altLang="en-US"/>
              <a:pPr>
                <a:defRPr/>
              </a:pPr>
              <a:t>‹#›</a:t>
            </a:fld>
            <a:endParaRPr lang="en-US" altLang="zh-C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684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26F5C4-2902-4B1A-AEFD-658575A1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375174-1E3C-4A2D-AEC5-E190EBE74C4D}" type="datetime1">
              <a:rPr lang="zh-CN" altLang="en-US"/>
              <a:pPr>
                <a:defRPr/>
              </a:pPr>
              <a:t>2020/9/22</a:t>
            </a:fld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5FE362-8F91-4ABE-A028-7B4EC5BD4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C4A3A0-54B0-4F2E-A441-E995A2A96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5B9B52-1941-483B-B3C7-3ECA21923999}" type="slidenum">
              <a:rPr lang="zh-CN" altLang="en-US"/>
              <a:pPr>
                <a:defRPr/>
              </a:pPr>
              <a:t>‹#›</a:t>
            </a:fld>
            <a:endParaRPr lang="en-US" altLang="zh-C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011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 rotWithShape="1">
          <a:gsLst>
            <a:gs pos="0">
              <a:srgbClr val="E29121"/>
            </a:gs>
            <a:gs pos="100000">
              <a:srgbClr val="CE30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ular Callout 101">
            <a:extLst>
              <a:ext uri="{FF2B5EF4-FFF2-40B4-BE49-F238E27FC236}">
                <a16:creationId xmlns:a16="http://schemas.microsoft.com/office/drawing/2014/main" id="{9AD4B26C-9FDF-4017-BB7D-34F43875A600}"/>
              </a:ext>
            </a:extLst>
          </p:cNvPr>
          <p:cNvSpPr>
            <a:spLocks noChangeAspect="1"/>
          </p:cNvSpPr>
          <p:nvPr/>
        </p:nvSpPr>
        <p:spPr bwMode="auto">
          <a:xfrm>
            <a:off x="319088" y="1452563"/>
            <a:ext cx="772716" cy="773112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63500" cap="rnd">
            <a:solidFill>
              <a:srgbClr val="FFE181">
                <a:alpha val="2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27" name="Oval 55">
            <a:extLst>
              <a:ext uri="{FF2B5EF4-FFF2-40B4-BE49-F238E27FC236}">
                <a16:creationId xmlns:a16="http://schemas.microsoft.com/office/drawing/2014/main" id="{20EF2CCA-AF9E-4C89-A744-EE6341E5A98A}"/>
              </a:ext>
            </a:extLst>
          </p:cNvPr>
          <p:cNvSpPr>
            <a:spLocks noChangeAspect="1"/>
          </p:cNvSpPr>
          <p:nvPr/>
        </p:nvSpPr>
        <p:spPr bwMode="auto">
          <a:xfrm>
            <a:off x="2424113" y="4872038"/>
            <a:ext cx="1743075" cy="1909762"/>
          </a:xfrm>
          <a:prstGeom prst="wedgeRectCallout">
            <a:avLst>
              <a:gd name="adj1" fmla="val -13921"/>
              <a:gd name="adj2" fmla="val 63694"/>
            </a:avLst>
          </a:prstGeom>
          <a:solidFill>
            <a:srgbClr val="FDC51B">
              <a:alpha val="7059"/>
            </a:srgbClr>
          </a:solidFill>
          <a:ln w="330200" cap="rnd">
            <a:solidFill>
              <a:srgbClr val="FFE181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28" name="Rectangular Callout 52">
            <a:extLst>
              <a:ext uri="{FF2B5EF4-FFF2-40B4-BE49-F238E27FC236}">
                <a16:creationId xmlns:a16="http://schemas.microsoft.com/office/drawing/2014/main" id="{11F30C10-E5E5-4F10-AF07-2C08B4B510BD}"/>
              </a:ext>
            </a:extLst>
          </p:cNvPr>
          <p:cNvSpPr>
            <a:spLocks noChangeAspect="1"/>
          </p:cNvSpPr>
          <p:nvPr/>
        </p:nvSpPr>
        <p:spPr bwMode="auto">
          <a:xfrm>
            <a:off x="2280047" y="4879976"/>
            <a:ext cx="1909763" cy="1909763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DC51B">
              <a:alpha val="9804"/>
            </a:srgbClr>
          </a:solidFill>
          <a:ln w="330200" cap="rnd">
            <a:solidFill>
              <a:srgbClr val="FFE181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29" name="Rectangular Callout 130">
            <a:extLst>
              <a:ext uri="{FF2B5EF4-FFF2-40B4-BE49-F238E27FC236}">
                <a16:creationId xmlns:a16="http://schemas.microsoft.com/office/drawing/2014/main" id="{A209CD16-C58E-4B44-93A9-00E8475696BA}"/>
              </a:ext>
            </a:extLst>
          </p:cNvPr>
          <p:cNvSpPr>
            <a:spLocks noChangeAspect="1"/>
          </p:cNvSpPr>
          <p:nvPr/>
        </p:nvSpPr>
        <p:spPr bwMode="auto">
          <a:xfrm>
            <a:off x="-20241" y="-25400"/>
            <a:ext cx="9164241" cy="1893888"/>
          </a:xfrm>
          <a:prstGeom prst="wedgeRectCallout">
            <a:avLst>
              <a:gd name="adj1" fmla="val -19718"/>
              <a:gd name="adj2" fmla="val 45032"/>
            </a:avLst>
          </a:prstGeom>
          <a:solidFill>
            <a:srgbClr val="FDC51B">
              <a:alpha val="20000"/>
            </a:srgbClr>
          </a:solidFill>
          <a:ln w="330200" cap="rnd">
            <a:solidFill>
              <a:srgbClr val="FFE181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30" name="Oval 134">
            <a:extLst>
              <a:ext uri="{FF2B5EF4-FFF2-40B4-BE49-F238E27FC236}">
                <a16:creationId xmlns:a16="http://schemas.microsoft.com/office/drawing/2014/main" id="{BD4FA4BA-0E74-43AA-9541-C92C9DFC3093}"/>
              </a:ext>
            </a:extLst>
          </p:cNvPr>
          <p:cNvSpPr>
            <a:spLocks noChangeAspect="1"/>
          </p:cNvSpPr>
          <p:nvPr/>
        </p:nvSpPr>
        <p:spPr bwMode="auto">
          <a:xfrm>
            <a:off x="7494985" y="1095376"/>
            <a:ext cx="1696640" cy="1909763"/>
          </a:xfrm>
          <a:prstGeom prst="wedgeRectCallout">
            <a:avLst>
              <a:gd name="adj1" fmla="val -12222"/>
              <a:gd name="adj2" fmla="val 63329"/>
            </a:avLst>
          </a:prstGeom>
          <a:solidFill>
            <a:srgbClr val="FDC51B">
              <a:alpha val="14117"/>
            </a:srgbClr>
          </a:solidFill>
          <a:ln w="330200" cap="rnd">
            <a:solidFill>
              <a:srgbClr val="FFE181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31" name="Rectangular Callout 136">
            <a:extLst>
              <a:ext uri="{FF2B5EF4-FFF2-40B4-BE49-F238E27FC236}">
                <a16:creationId xmlns:a16="http://schemas.microsoft.com/office/drawing/2014/main" id="{DAB37614-8038-4F6E-BF20-41917FC3958C}"/>
              </a:ext>
            </a:extLst>
          </p:cNvPr>
          <p:cNvSpPr>
            <a:spLocks noChangeAspect="1"/>
          </p:cNvSpPr>
          <p:nvPr/>
        </p:nvSpPr>
        <p:spPr bwMode="auto">
          <a:xfrm>
            <a:off x="6661547" y="4362451"/>
            <a:ext cx="1909763" cy="1909763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DC51B">
              <a:alpha val="5098"/>
            </a:srgbClr>
          </a:solidFill>
          <a:ln w="330200" cap="rnd">
            <a:solidFill>
              <a:srgbClr val="FFE181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32" name="Rectangular Callout 139">
            <a:extLst>
              <a:ext uri="{FF2B5EF4-FFF2-40B4-BE49-F238E27FC236}">
                <a16:creationId xmlns:a16="http://schemas.microsoft.com/office/drawing/2014/main" id="{794E3767-D412-4E4A-A560-B0C0B543612C}"/>
              </a:ext>
            </a:extLst>
          </p:cNvPr>
          <p:cNvSpPr>
            <a:spLocks noChangeAspect="1"/>
          </p:cNvSpPr>
          <p:nvPr/>
        </p:nvSpPr>
        <p:spPr bwMode="auto">
          <a:xfrm>
            <a:off x="5468541" y="2206626"/>
            <a:ext cx="1908572" cy="1909763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DC51B">
              <a:alpha val="14117"/>
            </a:srgbClr>
          </a:solidFill>
          <a:ln w="330200" cap="rnd">
            <a:solidFill>
              <a:srgbClr val="FFE181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33" name="Oval 117">
            <a:extLst>
              <a:ext uri="{FF2B5EF4-FFF2-40B4-BE49-F238E27FC236}">
                <a16:creationId xmlns:a16="http://schemas.microsoft.com/office/drawing/2014/main" id="{87A15152-0EA1-4175-9FEA-073052EEB25B}"/>
              </a:ext>
            </a:extLst>
          </p:cNvPr>
          <p:cNvSpPr>
            <a:spLocks noChangeAspect="1"/>
          </p:cNvSpPr>
          <p:nvPr/>
        </p:nvSpPr>
        <p:spPr bwMode="auto">
          <a:xfrm>
            <a:off x="8397478" y="598489"/>
            <a:ext cx="794147" cy="1252537"/>
          </a:xfrm>
          <a:prstGeom prst="wedgeRectCallout">
            <a:avLst>
              <a:gd name="adj1" fmla="val 5653"/>
              <a:gd name="adj2" fmla="val 59500"/>
            </a:avLst>
          </a:prstGeom>
          <a:solidFill>
            <a:srgbClr val="FDC51B">
              <a:alpha val="9804"/>
            </a:srgbClr>
          </a:solidFill>
          <a:ln w="177800" cap="rnd">
            <a:solidFill>
              <a:srgbClr val="FEEAAC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34" name="Rectangular Callout 119">
            <a:extLst>
              <a:ext uri="{FF2B5EF4-FFF2-40B4-BE49-F238E27FC236}">
                <a16:creationId xmlns:a16="http://schemas.microsoft.com/office/drawing/2014/main" id="{17897C2E-CC07-4B11-9B4F-BF57DBCA579B}"/>
              </a:ext>
            </a:extLst>
          </p:cNvPr>
          <p:cNvSpPr>
            <a:spLocks noChangeAspect="1"/>
          </p:cNvSpPr>
          <p:nvPr/>
        </p:nvSpPr>
        <p:spPr bwMode="auto">
          <a:xfrm>
            <a:off x="6872288" y="1450975"/>
            <a:ext cx="1218010" cy="1217613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DC51B">
              <a:alpha val="9804"/>
            </a:srgbClr>
          </a:solidFill>
          <a:ln w="177800" cap="rnd">
            <a:solidFill>
              <a:srgbClr val="FEEAAC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35" name="Rectangular Callout 120">
            <a:extLst>
              <a:ext uri="{FF2B5EF4-FFF2-40B4-BE49-F238E27FC236}">
                <a16:creationId xmlns:a16="http://schemas.microsoft.com/office/drawing/2014/main" id="{93EF2099-C551-48D1-B377-E3D66001E3A3}"/>
              </a:ext>
            </a:extLst>
          </p:cNvPr>
          <p:cNvSpPr>
            <a:spLocks noChangeAspect="1"/>
          </p:cNvSpPr>
          <p:nvPr/>
        </p:nvSpPr>
        <p:spPr bwMode="auto">
          <a:xfrm>
            <a:off x="1851423" y="2755900"/>
            <a:ext cx="1040606" cy="1041400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DC51B">
              <a:alpha val="9804"/>
            </a:srgbClr>
          </a:solidFill>
          <a:ln w="177800" cap="rnd">
            <a:solidFill>
              <a:srgbClr val="FEEAAC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36" name="Rectangular Callout 121">
            <a:extLst>
              <a:ext uri="{FF2B5EF4-FFF2-40B4-BE49-F238E27FC236}">
                <a16:creationId xmlns:a16="http://schemas.microsoft.com/office/drawing/2014/main" id="{07F711B0-E51C-42CF-AB42-FD3C33A45004}"/>
              </a:ext>
            </a:extLst>
          </p:cNvPr>
          <p:cNvSpPr>
            <a:spLocks noChangeAspect="1"/>
          </p:cNvSpPr>
          <p:nvPr/>
        </p:nvSpPr>
        <p:spPr bwMode="auto">
          <a:xfrm>
            <a:off x="7749779" y="2662239"/>
            <a:ext cx="721519" cy="720725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DC51B">
              <a:alpha val="9804"/>
            </a:srgbClr>
          </a:solidFill>
          <a:ln w="177800" cap="rnd">
            <a:solidFill>
              <a:srgbClr val="FEEAAC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37" name="Oval 126">
            <a:extLst>
              <a:ext uri="{FF2B5EF4-FFF2-40B4-BE49-F238E27FC236}">
                <a16:creationId xmlns:a16="http://schemas.microsoft.com/office/drawing/2014/main" id="{E6C40585-B6A6-4BE5-8DFE-F738C7B06DF6}"/>
              </a:ext>
            </a:extLst>
          </p:cNvPr>
          <p:cNvSpPr>
            <a:spLocks noChangeAspect="1"/>
          </p:cNvSpPr>
          <p:nvPr/>
        </p:nvSpPr>
        <p:spPr bwMode="auto">
          <a:xfrm>
            <a:off x="5791200" y="6489700"/>
            <a:ext cx="1115616" cy="444500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DC51B">
              <a:alpha val="5098"/>
            </a:srgbClr>
          </a:solidFill>
          <a:ln w="177800" cap="rnd">
            <a:solidFill>
              <a:srgbClr val="FEEAAC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38" name="Oval 127">
            <a:extLst>
              <a:ext uri="{FF2B5EF4-FFF2-40B4-BE49-F238E27FC236}">
                <a16:creationId xmlns:a16="http://schemas.microsoft.com/office/drawing/2014/main" id="{EE74743C-1C7A-49B2-9095-CA9A1A6F39B8}"/>
              </a:ext>
            </a:extLst>
          </p:cNvPr>
          <p:cNvSpPr>
            <a:spLocks noChangeAspect="1"/>
          </p:cNvSpPr>
          <p:nvPr/>
        </p:nvSpPr>
        <p:spPr bwMode="auto">
          <a:xfrm>
            <a:off x="6128148" y="6408738"/>
            <a:ext cx="1235869" cy="525462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DC51B">
              <a:alpha val="5098"/>
            </a:srgbClr>
          </a:solidFill>
          <a:ln w="177800" cap="rnd">
            <a:solidFill>
              <a:srgbClr val="FEEAAC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39" name="Oval 128">
            <a:extLst>
              <a:ext uri="{FF2B5EF4-FFF2-40B4-BE49-F238E27FC236}">
                <a16:creationId xmlns:a16="http://schemas.microsoft.com/office/drawing/2014/main" id="{1381ACD4-E19D-40D7-82AD-017705CBACF4}"/>
              </a:ext>
            </a:extLst>
          </p:cNvPr>
          <p:cNvSpPr>
            <a:spLocks noChangeAspect="1"/>
          </p:cNvSpPr>
          <p:nvPr/>
        </p:nvSpPr>
        <p:spPr bwMode="auto">
          <a:xfrm>
            <a:off x="7577138" y="6408738"/>
            <a:ext cx="1210866" cy="525462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DC51B">
              <a:alpha val="5098"/>
            </a:srgbClr>
          </a:solidFill>
          <a:ln w="177800" cap="rnd">
            <a:solidFill>
              <a:srgbClr val="FEEAAC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40" name="Rectangular Callout 96">
            <a:extLst>
              <a:ext uri="{FF2B5EF4-FFF2-40B4-BE49-F238E27FC236}">
                <a16:creationId xmlns:a16="http://schemas.microsoft.com/office/drawing/2014/main" id="{47D21D8D-9D08-47AB-9947-65BEC4EACABA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0717" y="4941889"/>
            <a:ext cx="611981" cy="611187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127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41" name="Rectangular Callout 106">
            <a:extLst>
              <a:ext uri="{FF2B5EF4-FFF2-40B4-BE49-F238E27FC236}">
                <a16:creationId xmlns:a16="http://schemas.microsoft.com/office/drawing/2014/main" id="{79481BEB-142E-46F4-8DDB-5925AF64E26D}"/>
              </a:ext>
            </a:extLst>
          </p:cNvPr>
          <p:cNvSpPr>
            <a:spLocks noChangeAspect="1"/>
          </p:cNvSpPr>
          <p:nvPr/>
        </p:nvSpPr>
        <p:spPr bwMode="auto">
          <a:xfrm>
            <a:off x="7967662" y="2281238"/>
            <a:ext cx="1128713" cy="1128712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12700" cap="rnd">
            <a:solidFill>
              <a:srgbClr val="FFE181">
                <a:alpha val="2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42" name="Rectangular Callout 110">
            <a:extLst>
              <a:ext uri="{FF2B5EF4-FFF2-40B4-BE49-F238E27FC236}">
                <a16:creationId xmlns:a16="http://schemas.microsoft.com/office/drawing/2014/main" id="{36C47A93-350A-4C2F-8CDE-02A4C0522EC6}"/>
              </a:ext>
            </a:extLst>
          </p:cNvPr>
          <p:cNvSpPr>
            <a:spLocks noChangeAspect="1"/>
          </p:cNvSpPr>
          <p:nvPr/>
        </p:nvSpPr>
        <p:spPr bwMode="auto">
          <a:xfrm>
            <a:off x="7629525" y="5611814"/>
            <a:ext cx="739379" cy="738187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127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43" name="Rectangular Callout 111">
            <a:extLst>
              <a:ext uri="{FF2B5EF4-FFF2-40B4-BE49-F238E27FC236}">
                <a16:creationId xmlns:a16="http://schemas.microsoft.com/office/drawing/2014/main" id="{B9618F1A-7E31-4DDD-A0B7-4DB7B9CBEF3C}"/>
              </a:ext>
            </a:extLst>
          </p:cNvPr>
          <p:cNvSpPr>
            <a:spLocks noChangeAspect="1"/>
          </p:cNvSpPr>
          <p:nvPr/>
        </p:nvSpPr>
        <p:spPr bwMode="auto">
          <a:xfrm>
            <a:off x="6972300" y="5241926"/>
            <a:ext cx="739379" cy="739775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635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44" name="Rectangular Callout 112">
            <a:extLst>
              <a:ext uri="{FF2B5EF4-FFF2-40B4-BE49-F238E27FC236}">
                <a16:creationId xmlns:a16="http://schemas.microsoft.com/office/drawing/2014/main" id="{7E87FF1B-F231-41E6-B7DE-F18EA4C6FAC8}"/>
              </a:ext>
            </a:extLst>
          </p:cNvPr>
          <p:cNvSpPr>
            <a:spLocks noChangeAspect="1"/>
          </p:cNvSpPr>
          <p:nvPr/>
        </p:nvSpPr>
        <p:spPr bwMode="auto">
          <a:xfrm>
            <a:off x="7494985" y="4927601"/>
            <a:ext cx="738188" cy="739775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127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45" name="Rectangular Callout 113">
            <a:extLst>
              <a:ext uri="{FF2B5EF4-FFF2-40B4-BE49-F238E27FC236}">
                <a16:creationId xmlns:a16="http://schemas.microsoft.com/office/drawing/2014/main" id="{34209684-69D6-4797-B788-2E0230AADB2F}"/>
              </a:ext>
            </a:extLst>
          </p:cNvPr>
          <p:cNvSpPr>
            <a:spLocks noChangeAspect="1"/>
          </p:cNvSpPr>
          <p:nvPr/>
        </p:nvSpPr>
        <p:spPr bwMode="auto">
          <a:xfrm>
            <a:off x="8229600" y="5667375"/>
            <a:ext cx="604838" cy="604838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635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46" name="Rectangular Callout 114">
            <a:extLst>
              <a:ext uri="{FF2B5EF4-FFF2-40B4-BE49-F238E27FC236}">
                <a16:creationId xmlns:a16="http://schemas.microsoft.com/office/drawing/2014/main" id="{98529D5C-9EBB-46FB-A7A7-52B8BD42D325}"/>
              </a:ext>
            </a:extLst>
          </p:cNvPr>
          <p:cNvSpPr>
            <a:spLocks noChangeAspect="1"/>
          </p:cNvSpPr>
          <p:nvPr/>
        </p:nvSpPr>
        <p:spPr bwMode="auto">
          <a:xfrm>
            <a:off x="8078392" y="4097339"/>
            <a:ext cx="554831" cy="554037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635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47" name="Rectangular Callout 115">
            <a:extLst>
              <a:ext uri="{FF2B5EF4-FFF2-40B4-BE49-F238E27FC236}">
                <a16:creationId xmlns:a16="http://schemas.microsoft.com/office/drawing/2014/main" id="{9539ACB2-82ED-422F-8593-4B23C5783587}"/>
              </a:ext>
            </a:extLst>
          </p:cNvPr>
          <p:cNvSpPr>
            <a:spLocks noChangeAspect="1"/>
          </p:cNvSpPr>
          <p:nvPr/>
        </p:nvSpPr>
        <p:spPr bwMode="auto">
          <a:xfrm>
            <a:off x="8411767" y="5057775"/>
            <a:ext cx="554831" cy="554038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635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48" name="Oval 116">
            <a:extLst>
              <a:ext uri="{FF2B5EF4-FFF2-40B4-BE49-F238E27FC236}">
                <a16:creationId xmlns:a16="http://schemas.microsoft.com/office/drawing/2014/main" id="{5D664432-A827-4357-9010-C539E32F7D29}"/>
              </a:ext>
            </a:extLst>
          </p:cNvPr>
          <p:cNvSpPr>
            <a:spLocks noChangeAspect="1"/>
          </p:cNvSpPr>
          <p:nvPr/>
        </p:nvSpPr>
        <p:spPr bwMode="auto">
          <a:xfrm>
            <a:off x="8687991" y="4791075"/>
            <a:ext cx="503634" cy="552450"/>
          </a:xfrm>
          <a:prstGeom prst="wedgeRectCallout">
            <a:avLst>
              <a:gd name="adj1" fmla="val -13657"/>
              <a:gd name="adj2" fmla="val 63639"/>
            </a:avLst>
          </a:prstGeom>
          <a:solidFill>
            <a:srgbClr val="FFE181">
              <a:alpha val="5098"/>
            </a:srgbClr>
          </a:solidFill>
          <a:ln w="635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49" name="Title Placeholder 1">
            <a:extLst>
              <a:ext uri="{FF2B5EF4-FFF2-40B4-BE49-F238E27FC236}">
                <a16:creationId xmlns:a16="http://schemas.microsoft.com/office/drawing/2014/main" id="{6ACA18DD-945F-4873-83CB-FCFD98DDBA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2071687" y="3462339"/>
            <a:ext cx="7124700" cy="128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Click to edit Master title style</a:t>
            </a:r>
          </a:p>
        </p:txBody>
      </p:sp>
      <p:sp>
        <p:nvSpPr>
          <p:cNvPr id="1050" name="Date Placeholder 3">
            <a:extLst>
              <a:ext uri="{FF2B5EF4-FFF2-40B4-BE49-F238E27FC236}">
                <a16:creationId xmlns:a16="http://schemas.microsoft.com/office/drawing/2014/main" id="{143E830C-2574-46E5-8C98-08444E9947E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437710" y="6450014"/>
            <a:ext cx="2133600" cy="331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itchFamily="34" charset="0"/>
              <a:buNone/>
              <a:defRPr sz="900">
                <a:solidFill>
                  <a:srgbClr val="FFFFFF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26604ECA-2EE9-4ED1-9653-F10F5711D237}" type="datetime1">
              <a:rPr lang="zh-CN" altLang="en-US"/>
              <a:pPr>
                <a:defRPr/>
              </a:pPr>
              <a:t>2020/9/22</a:t>
            </a:fld>
            <a:endParaRPr lang="en-US"/>
          </a:p>
        </p:txBody>
      </p:sp>
      <p:sp>
        <p:nvSpPr>
          <p:cNvPr id="1051" name="Footer Placeholder 4">
            <a:extLst>
              <a:ext uri="{FF2B5EF4-FFF2-40B4-BE49-F238E27FC236}">
                <a16:creationId xmlns:a16="http://schemas.microsoft.com/office/drawing/2014/main" id="{64D39483-0046-46A3-903E-1099EA2A184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81100" y="6450014"/>
            <a:ext cx="5256610" cy="331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 sz="900">
                <a:solidFill>
                  <a:srgbClr val="FFFFFF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52" name="Slide Number Placeholder 5">
            <a:extLst>
              <a:ext uri="{FF2B5EF4-FFF2-40B4-BE49-F238E27FC236}">
                <a16:creationId xmlns:a16="http://schemas.microsoft.com/office/drawing/2014/main" id="{7C6FD988-1466-4473-B5D2-196AFBF0C9E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72691" y="6450014"/>
            <a:ext cx="608409" cy="331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FC311967-18F8-4987-A322-4F8AD25B70B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53" name="Oval 54">
            <a:extLst>
              <a:ext uri="{FF2B5EF4-FFF2-40B4-BE49-F238E27FC236}">
                <a16:creationId xmlns:a16="http://schemas.microsoft.com/office/drawing/2014/main" id="{AC80C868-91F5-4DC4-9F14-1361AE2E9ABF}"/>
              </a:ext>
            </a:extLst>
          </p:cNvPr>
          <p:cNvSpPr>
            <a:spLocks noChangeAspect="1"/>
          </p:cNvSpPr>
          <p:nvPr/>
        </p:nvSpPr>
        <p:spPr bwMode="auto">
          <a:xfrm>
            <a:off x="1582341" y="5454650"/>
            <a:ext cx="1909763" cy="1468438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DC51B">
              <a:alpha val="7059"/>
            </a:srgbClr>
          </a:solidFill>
          <a:ln w="330200" cap="rnd">
            <a:solidFill>
              <a:srgbClr val="FFE181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54" name="Rectangular Callout 56">
            <a:extLst>
              <a:ext uri="{FF2B5EF4-FFF2-40B4-BE49-F238E27FC236}">
                <a16:creationId xmlns:a16="http://schemas.microsoft.com/office/drawing/2014/main" id="{4944DB44-303F-43A9-B664-056DCB904AA0}"/>
              </a:ext>
            </a:extLst>
          </p:cNvPr>
          <p:cNvSpPr>
            <a:spLocks noChangeAspect="1"/>
          </p:cNvSpPr>
          <p:nvPr/>
        </p:nvSpPr>
        <p:spPr bwMode="auto">
          <a:xfrm>
            <a:off x="8571310" y="3382964"/>
            <a:ext cx="305990" cy="306387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635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55" name="Rectangular Callout 57">
            <a:extLst>
              <a:ext uri="{FF2B5EF4-FFF2-40B4-BE49-F238E27FC236}">
                <a16:creationId xmlns:a16="http://schemas.microsoft.com/office/drawing/2014/main" id="{7D7B245A-77B6-428B-A805-BA73450E1C04}"/>
              </a:ext>
            </a:extLst>
          </p:cNvPr>
          <p:cNvSpPr>
            <a:spLocks noChangeAspect="1"/>
          </p:cNvSpPr>
          <p:nvPr/>
        </p:nvSpPr>
        <p:spPr bwMode="auto">
          <a:xfrm>
            <a:off x="8397479" y="3536950"/>
            <a:ext cx="307181" cy="304800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635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56" name="Rectangular Callout 58">
            <a:extLst>
              <a:ext uri="{FF2B5EF4-FFF2-40B4-BE49-F238E27FC236}">
                <a16:creationId xmlns:a16="http://schemas.microsoft.com/office/drawing/2014/main" id="{96D4B0DA-E380-4176-BF48-6BC9BE0B67CB}"/>
              </a:ext>
            </a:extLst>
          </p:cNvPr>
          <p:cNvSpPr>
            <a:spLocks noChangeAspect="1"/>
          </p:cNvSpPr>
          <p:nvPr/>
        </p:nvSpPr>
        <p:spPr bwMode="auto">
          <a:xfrm>
            <a:off x="8609410" y="3689350"/>
            <a:ext cx="305990" cy="304800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635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57" name="Rectangular Callout 59">
            <a:extLst>
              <a:ext uri="{FF2B5EF4-FFF2-40B4-BE49-F238E27FC236}">
                <a16:creationId xmlns:a16="http://schemas.microsoft.com/office/drawing/2014/main" id="{60D82628-1DE1-455E-970A-86A84F7B790E}"/>
              </a:ext>
            </a:extLst>
          </p:cNvPr>
          <p:cNvSpPr>
            <a:spLocks noChangeAspect="1"/>
          </p:cNvSpPr>
          <p:nvPr/>
        </p:nvSpPr>
        <p:spPr bwMode="auto">
          <a:xfrm>
            <a:off x="155972" y="2698751"/>
            <a:ext cx="466725" cy="466725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127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58" name="Rectangular Callout 60">
            <a:extLst>
              <a:ext uri="{FF2B5EF4-FFF2-40B4-BE49-F238E27FC236}">
                <a16:creationId xmlns:a16="http://schemas.microsoft.com/office/drawing/2014/main" id="{972B19E4-C265-4A4A-ADFF-EE5D45F9C099}"/>
              </a:ext>
            </a:extLst>
          </p:cNvPr>
          <p:cNvSpPr>
            <a:spLocks noChangeAspect="1"/>
          </p:cNvSpPr>
          <p:nvPr/>
        </p:nvSpPr>
        <p:spPr bwMode="auto">
          <a:xfrm>
            <a:off x="475060" y="3167064"/>
            <a:ext cx="458390" cy="458787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127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59" name="Rectangular Callout 61">
            <a:extLst>
              <a:ext uri="{FF2B5EF4-FFF2-40B4-BE49-F238E27FC236}">
                <a16:creationId xmlns:a16="http://schemas.microsoft.com/office/drawing/2014/main" id="{8F197F7B-F8B5-4802-B60C-9DA1020677D3}"/>
              </a:ext>
            </a:extLst>
          </p:cNvPr>
          <p:cNvSpPr>
            <a:spLocks noChangeAspect="1"/>
          </p:cNvSpPr>
          <p:nvPr/>
        </p:nvSpPr>
        <p:spPr bwMode="auto">
          <a:xfrm>
            <a:off x="270272" y="3382963"/>
            <a:ext cx="352425" cy="350837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FE181">
              <a:alpha val="5098"/>
            </a:srgbClr>
          </a:solidFill>
          <a:ln w="63500" cap="rnd">
            <a:solidFill>
              <a:srgbClr val="FFE181">
                <a:alpha val="5098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60" name="Rectangular Callout 63">
            <a:extLst>
              <a:ext uri="{FF2B5EF4-FFF2-40B4-BE49-F238E27FC236}">
                <a16:creationId xmlns:a16="http://schemas.microsoft.com/office/drawing/2014/main" id="{E1BA9A8E-8B21-4BBA-B4E2-176ED461F2B9}"/>
              </a:ext>
            </a:extLst>
          </p:cNvPr>
          <p:cNvSpPr>
            <a:spLocks noChangeAspect="1"/>
          </p:cNvSpPr>
          <p:nvPr/>
        </p:nvSpPr>
        <p:spPr bwMode="auto">
          <a:xfrm>
            <a:off x="6172200" y="2395538"/>
            <a:ext cx="1219200" cy="1217612"/>
          </a:xfrm>
          <a:prstGeom prst="wedgeRectCallout">
            <a:avLst>
              <a:gd name="adj1" fmla="val -19995"/>
              <a:gd name="adj2" fmla="val 65000"/>
            </a:avLst>
          </a:prstGeom>
          <a:solidFill>
            <a:srgbClr val="FDC51B">
              <a:alpha val="9804"/>
            </a:srgbClr>
          </a:solidFill>
          <a:ln w="177800" cap="rnd">
            <a:solidFill>
              <a:srgbClr val="FEEAAC">
                <a:alpha val="0"/>
              </a:srgbClr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7" name="Rectangle 30">
            <a:extLst>
              <a:ext uri="{FF2B5EF4-FFF2-40B4-BE49-F238E27FC236}">
                <a16:creationId xmlns:a16="http://schemas.microsoft.com/office/drawing/2014/main" id="{78A25EBF-872C-44EE-B785-5D7807DB9C5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488950"/>
            <a:ext cx="9144000" cy="5962650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D8D8D8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 sz="18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33842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</p:sldLayoutIdLst>
  <p:txStyles>
    <p:titleStyle>
      <a:lvl1pPr marL="457200" indent="-4572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Calibri" panose="020F0502020204030204" pitchFamily="34" charset="0"/>
          <a:cs typeface="+mj-cs"/>
          <a:sym typeface="Calibri" panose="020F0502020204030204" pitchFamily="34" charset="0"/>
        </a:defRPr>
      </a:lvl1pPr>
      <a:lvl2pPr marL="457200" indent="-4572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Calibri" panose="020F0502020204030204" pitchFamily="34" charset="0"/>
          <a:cs typeface="Calibri" pitchFamily="34" charset="0"/>
          <a:sym typeface="Calibri" panose="020F0502020204030204" pitchFamily="34" charset="0"/>
        </a:defRPr>
      </a:lvl2pPr>
      <a:lvl3pPr marL="457200" indent="-4572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Calibri" panose="020F0502020204030204" pitchFamily="34" charset="0"/>
          <a:cs typeface="Calibri" pitchFamily="34" charset="0"/>
          <a:sym typeface="Calibri" panose="020F0502020204030204" pitchFamily="34" charset="0"/>
        </a:defRPr>
      </a:lvl3pPr>
      <a:lvl4pPr marL="457200" indent="-4572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Calibri" panose="020F0502020204030204" pitchFamily="34" charset="0"/>
          <a:cs typeface="Calibri" pitchFamily="34" charset="0"/>
          <a:sym typeface="Calibri" panose="020F0502020204030204" pitchFamily="34" charset="0"/>
        </a:defRPr>
      </a:lvl4pPr>
      <a:lvl5pPr marL="457200" indent="-4572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Calibri" panose="020F0502020204030204" pitchFamily="34" charset="0"/>
          <a:cs typeface="Calibri" pitchFamily="34" charset="0"/>
          <a:sym typeface="Calibri" panose="020F0502020204030204" pitchFamily="34" charset="0"/>
        </a:defRPr>
      </a:lvl5pPr>
      <a:lvl6pPr marL="914400" indent="-4572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Calibri" pitchFamily="34" charset="0"/>
          <a:sym typeface="Calibri" pitchFamily="34" charset="0"/>
        </a:defRPr>
      </a:lvl6pPr>
      <a:lvl7pPr marL="1371600" indent="-4572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Calibri" pitchFamily="34" charset="0"/>
          <a:sym typeface="Calibri" pitchFamily="34" charset="0"/>
        </a:defRPr>
      </a:lvl7pPr>
      <a:lvl8pPr marL="1828800" indent="-4572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Calibri" pitchFamily="34" charset="0"/>
          <a:sym typeface="Calibri" pitchFamily="34" charset="0"/>
        </a:defRPr>
      </a:lvl8pPr>
      <a:lvl9pPr marL="2286000" indent="-4572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Calibri" pitchFamily="34" charset="0"/>
          <a:sym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ts val="600"/>
        </a:spcAft>
        <a:buClr>
          <a:schemeClr val="tx2"/>
        </a:buClr>
        <a:buChar char="•"/>
        <a:defRPr sz="1600">
          <a:solidFill>
            <a:schemeClr val="tx1"/>
          </a:solidFill>
          <a:latin typeface="+mn-lt"/>
          <a:ea typeface="Calibri" panose="020F0502020204030204" pitchFamily="34" charset="0"/>
          <a:cs typeface="+mn-cs"/>
          <a:sym typeface="Calibri" panose="020F0502020204030204" pitchFamily="34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ts val="600"/>
        </a:spcAft>
        <a:buClr>
          <a:schemeClr val="tx2"/>
        </a:buClr>
        <a:buFont typeface="Wingdings 2" panose="05020102010507070707" pitchFamily="18" charset="2"/>
        <a:buChar char=""/>
        <a:defRPr sz="1400">
          <a:solidFill>
            <a:schemeClr val="tx1"/>
          </a:solidFill>
          <a:latin typeface="+mn-lt"/>
          <a:ea typeface="Calibri" panose="020F0502020204030204" pitchFamily="34" charset="0"/>
          <a:cs typeface="+mn-cs"/>
          <a:sym typeface="Calibri" panose="020F0502020204030204" pitchFamily="34" charset="0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ts val="600"/>
        </a:spcAft>
        <a:buClr>
          <a:schemeClr val="tx2"/>
        </a:buClr>
        <a:buFont typeface="Wingdings 2" panose="05020102010507070707" pitchFamily="18" charset="2"/>
        <a:buChar char=""/>
        <a:defRPr sz="1200">
          <a:solidFill>
            <a:schemeClr val="tx1"/>
          </a:solidFill>
          <a:latin typeface="+mn-lt"/>
          <a:ea typeface="Calibri" panose="020F0502020204030204" pitchFamily="34" charset="0"/>
          <a:cs typeface="+mn-cs"/>
          <a:sym typeface="Calibri" panose="020F0502020204030204" pitchFamily="34" charset="0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ts val="600"/>
        </a:spcAft>
        <a:buClr>
          <a:schemeClr val="tx2"/>
        </a:buClr>
        <a:buFont typeface="Wingdings 2" panose="05020102010507070707" pitchFamily="18" charset="2"/>
        <a:buChar char=""/>
        <a:defRPr sz="1100">
          <a:solidFill>
            <a:schemeClr val="tx1"/>
          </a:solidFill>
          <a:latin typeface="+mn-lt"/>
          <a:ea typeface="Calibri" panose="020F0502020204030204" pitchFamily="34" charset="0"/>
          <a:cs typeface="+mn-cs"/>
          <a:sym typeface="Calibri" panose="020F0502020204030204" pitchFamily="34" charset="0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ts val="600"/>
        </a:spcAft>
        <a:buClr>
          <a:schemeClr val="tx2"/>
        </a:buClr>
        <a:buFont typeface="Wingdings 2" panose="05020102010507070707" pitchFamily="18" charset="2"/>
        <a:buChar char=""/>
        <a:defRPr sz="1100">
          <a:solidFill>
            <a:schemeClr val="tx1"/>
          </a:solidFill>
          <a:latin typeface="+mn-lt"/>
          <a:ea typeface="Calibri" panose="020F0502020204030204" pitchFamily="34" charset="0"/>
          <a:cs typeface="+mn-cs"/>
          <a:sym typeface="Calibri" panose="020F0502020204030204" pitchFamily="34" charset="0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ts val="600"/>
        </a:spcAft>
        <a:buClr>
          <a:schemeClr val="tx2"/>
        </a:buClr>
        <a:buFont typeface="Wingdings 2" pitchFamily="18" charset="2"/>
        <a:buChar char=""/>
        <a:defRPr sz="1100">
          <a:solidFill>
            <a:schemeClr val="tx1"/>
          </a:solidFill>
          <a:latin typeface="+mn-lt"/>
          <a:cs typeface="+mn-cs"/>
          <a:sym typeface="Calibri" pitchFamily="34" charset="0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ts val="600"/>
        </a:spcAft>
        <a:buClr>
          <a:schemeClr val="tx2"/>
        </a:buClr>
        <a:buFont typeface="Wingdings 2" pitchFamily="18" charset="2"/>
        <a:buChar char=""/>
        <a:defRPr sz="1100">
          <a:solidFill>
            <a:schemeClr val="tx1"/>
          </a:solidFill>
          <a:latin typeface="+mn-lt"/>
          <a:cs typeface="+mn-cs"/>
          <a:sym typeface="Calibri" pitchFamily="34" charset="0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ts val="600"/>
        </a:spcAft>
        <a:buClr>
          <a:schemeClr val="tx2"/>
        </a:buClr>
        <a:buFont typeface="Wingdings 2" pitchFamily="18" charset="2"/>
        <a:buChar char=""/>
        <a:defRPr sz="1100">
          <a:solidFill>
            <a:schemeClr val="tx1"/>
          </a:solidFill>
          <a:latin typeface="+mn-lt"/>
          <a:cs typeface="+mn-cs"/>
          <a:sym typeface="Calibri" pitchFamily="34" charset="0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ts val="600"/>
        </a:spcAft>
        <a:buClr>
          <a:schemeClr val="tx2"/>
        </a:buClr>
        <a:buFont typeface="Wingdings 2" pitchFamily="18" charset="2"/>
        <a:buChar char=""/>
        <a:defRPr sz="1100">
          <a:solidFill>
            <a:schemeClr val="tx1"/>
          </a:solidFill>
          <a:latin typeface="+mn-lt"/>
          <a:cs typeface="+mn-cs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microsoft.com/office/2007/relationships/hdphoto" Target="../media/hdphoto1.wdp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图片 14">
            <a:extLst>
              <a:ext uri="{FF2B5EF4-FFF2-40B4-BE49-F238E27FC236}">
                <a16:creationId xmlns:a16="http://schemas.microsoft.com/office/drawing/2014/main" id="{41401672-840F-4FA5-8DAD-1A961AE3E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2" t="4443" r="22231" b="32346"/>
          <a:stretch>
            <a:fillRect/>
          </a:stretch>
        </p:blipFill>
        <p:spPr bwMode="auto">
          <a:xfrm>
            <a:off x="111125" y="5989639"/>
            <a:ext cx="458788" cy="44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图片 15">
            <a:extLst>
              <a:ext uri="{FF2B5EF4-FFF2-40B4-BE49-F238E27FC236}">
                <a16:creationId xmlns:a16="http://schemas.microsoft.com/office/drawing/2014/main" id="{77A7B7F8-2B11-4A12-88B5-8E769E34A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4" t="66331" r="13905" b="15274"/>
          <a:stretch>
            <a:fillRect/>
          </a:stretch>
        </p:blipFill>
        <p:spPr bwMode="auto">
          <a:xfrm>
            <a:off x="592139" y="6007101"/>
            <a:ext cx="2092325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矩形 1">
            <a:extLst>
              <a:ext uri="{FF2B5EF4-FFF2-40B4-BE49-F238E27FC236}">
                <a16:creationId xmlns:a16="http://schemas.microsoft.com/office/drawing/2014/main" id="{35284888-CF1F-4940-82E4-FBC2BEB43A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7102" y="4509121"/>
            <a:ext cx="206979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4800" b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DB8B38E-44C1-4BB4-81CD-D52D5427C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195"/>
            <a:ext cx="9144000" cy="41138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t="10175" r="1172"/>
          <a:stretch/>
        </p:blipFill>
        <p:spPr>
          <a:xfrm>
            <a:off x="0" y="577045"/>
            <a:ext cx="9144000" cy="570390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455876" y="188640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6CC047"/>
                </a:solidFill>
              </a:rPr>
              <a:t>https://github.com</a:t>
            </a:r>
            <a:endParaRPr lang="zh-CN" altLang="en-US" dirty="0">
              <a:solidFill>
                <a:srgbClr val="6CC0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83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467544" y="2276872"/>
            <a:ext cx="4231281" cy="3351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要求：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填写姓名；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上传头像；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职业信息；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单位信息；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位置信息；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5" name="TextBox 6"/>
          <p:cNvSpPr txBox="1"/>
          <p:nvPr/>
        </p:nvSpPr>
        <p:spPr>
          <a:xfrm>
            <a:off x="995250" y="1095119"/>
            <a:ext cx="3175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注册 </a:t>
            </a:r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账户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86A226-7031-4CB0-9F60-39CD893CFF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494" y="1598763"/>
            <a:ext cx="5690353" cy="470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5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enterprise.github.com/assets/aws/aws-animation-teaser-large-5ac827d7617d87a2c90d5094773516f2b882ab8abe654bbc30f4ba816bfba51c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49" b="-1"/>
          <a:stretch/>
        </p:blipFill>
        <p:spPr bwMode="auto">
          <a:xfrm>
            <a:off x="0" y="0"/>
            <a:ext cx="9144000" cy="4437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2548048" y="5229200"/>
            <a:ext cx="4047903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Github </a:t>
            </a:r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个人主页</a:t>
            </a:r>
          </a:p>
        </p:txBody>
      </p:sp>
    </p:spTree>
    <p:extLst>
      <p:ext uri="{BB962C8B-B14F-4D97-AF65-F5344CB8AC3E}">
        <p14:creationId xmlns:p14="http://schemas.microsoft.com/office/powerpoint/2010/main" val="68916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421668" y="2420887"/>
            <a:ext cx="4874090" cy="3351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要求：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（关注）我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（收藏）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courses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（关注）其他人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（收藏）其他项目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Watch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（关注）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courses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</a:p>
        </p:txBody>
      </p:sp>
      <p:sp>
        <p:nvSpPr>
          <p:cNvPr id="185" name="TextBox 6"/>
          <p:cNvSpPr txBox="1"/>
          <p:nvPr/>
        </p:nvSpPr>
        <p:spPr>
          <a:xfrm>
            <a:off x="539552" y="1196752"/>
            <a:ext cx="2262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社交</a:t>
            </a:r>
          </a:p>
        </p:txBody>
      </p:sp>
      <p:pic>
        <p:nvPicPr>
          <p:cNvPr id="48" name="Picture 2" descr="https://enterprise.github.com/assets/aws/aws-animation-teaser-large-5ac827d7617d87a2c90d5094773516f2b882ab8abe654bbc30f4ba816bfba51c.jpg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"/>
          <a:stretch/>
        </p:blipFill>
        <p:spPr bwMode="auto">
          <a:xfrm>
            <a:off x="5652120" y="4293096"/>
            <a:ext cx="3239199" cy="181746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8006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90" b="16842"/>
          <a:stretch/>
        </p:blipFill>
        <p:spPr>
          <a:xfrm>
            <a:off x="0" y="-27385"/>
            <a:ext cx="9144000" cy="439248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094672" y="5013176"/>
            <a:ext cx="2954655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Github </a:t>
            </a:r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仓库</a:t>
            </a:r>
          </a:p>
        </p:txBody>
      </p:sp>
    </p:spTree>
    <p:extLst>
      <p:ext uri="{BB962C8B-B14F-4D97-AF65-F5344CB8AC3E}">
        <p14:creationId xmlns:p14="http://schemas.microsoft.com/office/powerpoint/2010/main" val="391152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494310" y="2187245"/>
            <a:ext cx="4231281" cy="3351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要求：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 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courses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 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 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Page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仓库中操作；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 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5" name="TextBox 6"/>
          <p:cNvSpPr txBox="1"/>
          <p:nvPr/>
        </p:nvSpPr>
        <p:spPr>
          <a:xfrm>
            <a:off x="494310" y="1027321"/>
            <a:ext cx="2262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仓库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32283" t="12215" r="32283" b="6618"/>
          <a:stretch/>
        </p:blipFill>
        <p:spPr>
          <a:xfrm>
            <a:off x="4427984" y="1772816"/>
            <a:ext cx="4104456" cy="396764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106049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E082A12-53D4-4038-BB01-FC47E5F26EE9}"/>
              </a:ext>
            </a:extLst>
          </p:cNvPr>
          <p:cNvGrpSpPr/>
          <p:nvPr/>
        </p:nvGrpSpPr>
        <p:grpSpPr>
          <a:xfrm>
            <a:off x="7615210" y="5085184"/>
            <a:ext cx="1528790" cy="1294854"/>
            <a:chOff x="479377" y="1198042"/>
            <a:chExt cx="1528790" cy="1294854"/>
          </a:xfrm>
        </p:grpSpPr>
        <p:graphicFrame>
          <p:nvGraphicFramePr>
            <p:cNvPr id="2" name="图表 1"/>
            <p:cNvGraphicFramePr/>
            <p:nvPr/>
          </p:nvGraphicFramePr>
          <p:xfrm>
            <a:off x="479377" y="1198042"/>
            <a:ext cx="1528790" cy="129485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217" name="Group 104"/>
            <p:cNvGrpSpPr>
              <a:grpSpLocks noChangeAspect="1"/>
            </p:cNvGrpSpPr>
            <p:nvPr/>
          </p:nvGrpSpPr>
          <p:grpSpPr bwMode="auto">
            <a:xfrm>
              <a:off x="1135760" y="1653132"/>
              <a:ext cx="216024" cy="384672"/>
              <a:chOff x="1574" y="1407"/>
              <a:chExt cx="488" cy="698"/>
            </a:xfrm>
          </p:grpSpPr>
          <p:sp>
            <p:nvSpPr>
              <p:cNvPr id="6218" name="AutoShape 103"/>
              <p:cNvSpPr>
                <a:spLocks noChangeAspect="1" noChangeArrowheads="1" noTextEdit="1"/>
              </p:cNvSpPr>
              <p:nvPr/>
            </p:nvSpPr>
            <p:spPr bwMode="auto">
              <a:xfrm>
                <a:off x="1575" y="1407"/>
                <a:ext cx="487" cy="6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19" name="Rectangle 105"/>
              <p:cNvSpPr>
                <a:spLocks noChangeArrowheads="1"/>
              </p:cNvSpPr>
              <p:nvPr/>
            </p:nvSpPr>
            <p:spPr bwMode="auto">
              <a:xfrm>
                <a:off x="1704" y="1933"/>
                <a:ext cx="242" cy="99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0" name="Rectangle 106"/>
              <p:cNvSpPr>
                <a:spLocks noChangeArrowheads="1"/>
              </p:cNvSpPr>
              <p:nvPr/>
            </p:nvSpPr>
            <p:spPr bwMode="auto">
              <a:xfrm>
                <a:off x="1704" y="1944"/>
                <a:ext cx="242" cy="99"/>
              </a:xfrm>
              <a:prstGeom prst="rect">
                <a:avLst/>
              </a:prstGeom>
              <a:solidFill>
                <a:srgbClr val="F888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1" name="Freeform 107"/>
              <p:cNvSpPr>
                <a:spLocks/>
              </p:cNvSpPr>
              <p:nvPr/>
            </p:nvSpPr>
            <p:spPr bwMode="auto">
              <a:xfrm>
                <a:off x="1781" y="1945"/>
                <a:ext cx="164" cy="98"/>
              </a:xfrm>
              <a:custGeom>
                <a:avLst/>
                <a:gdLst>
                  <a:gd name="T0" fmla="*/ 0 w 119"/>
                  <a:gd name="T1" fmla="*/ 71 h 71"/>
                  <a:gd name="T2" fmla="*/ 119 w 119"/>
                  <a:gd name="T3" fmla="*/ 71 h 71"/>
                  <a:gd name="T4" fmla="*/ 119 w 119"/>
                  <a:gd name="T5" fmla="*/ 0 h 71"/>
                  <a:gd name="T6" fmla="*/ 93 w 119"/>
                  <a:gd name="T7" fmla="*/ 0 h 71"/>
                  <a:gd name="T8" fmla="*/ 0 w 119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71">
                    <a:moveTo>
                      <a:pt x="0" y="71"/>
                    </a:move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0"/>
                      <a:pt x="119" y="0"/>
                      <a:pt x="119" y="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2" y="24"/>
                      <a:pt x="31" y="48"/>
                      <a:pt x="0" y="71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2" name="Rectangle 108"/>
              <p:cNvSpPr>
                <a:spLocks noChangeArrowheads="1"/>
              </p:cNvSpPr>
              <p:nvPr/>
            </p:nvSpPr>
            <p:spPr bwMode="auto">
              <a:xfrm>
                <a:off x="1644" y="2026"/>
                <a:ext cx="368" cy="61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3" name="Rectangle 109"/>
              <p:cNvSpPr>
                <a:spLocks noChangeArrowheads="1"/>
              </p:cNvSpPr>
              <p:nvPr/>
            </p:nvSpPr>
            <p:spPr bwMode="auto">
              <a:xfrm>
                <a:off x="1644" y="2043"/>
                <a:ext cx="368" cy="61"/>
              </a:xfrm>
              <a:prstGeom prst="rect">
                <a:avLst/>
              </a:prstGeom>
              <a:solidFill>
                <a:srgbClr val="FF8D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4" name="Freeform 110"/>
              <p:cNvSpPr>
                <a:spLocks/>
              </p:cNvSpPr>
              <p:nvPr/>
            </p:nvSpPr>
            <p:spPr bwMode="auto">
              <a:xfrm>
                <a:off x="1781" y="2043"/>
                <a:ext cx="231" cy="61"/>
              </a:xfrm>
              <a:custGeom>
                <a:avLst/>
                <a:gdLst>
                  <a:gd name="T0" fmla="*/ 31 w 168"/>
                  <a:gd name="T1" fmla="*/ 19 h 44"/>
                  <a:gd name="T2" fmla="*/ 20 w 168"/>
                  <a:gd name="T3" fmla="*/ 27 h 44"/>
                  <a:gd name="T4" fmla="*/ 13 w 168"/>
                  <a:gd name="T5" fmla="*/ 33 h 44"/>
                  <a:gd name="T6" fmla="*/ 0 w 168"/>
                  <a:gd name="T7" fmla="*/ 44 h 44"/>
                  <a:gd name="T8" fmla="*/ 168 w 168"/>
                  <a:gd name="T9" fmla="*/ 44 h 44"/>
                  <a:gd name="T10" fmla="*/ 168 w 168"/>
                  <a:gd name="T11" fmla="*/ 0 h 44"/>
                  <a:gd name="T12" fmla="*/ 59 w 168"/>
                  <a:gd name="T13" fmla="*/ 0 h 44"/>
                  <a:gd name="T14" fmla="*/ 31 w 168"/>
                  <a:gd name="T15" fmla="*/ 1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8" h="44">
                    <a:moveTo>
                      <a:pt x="31" y="19"/>
                    </a:moveTo>
                    <a:cubicBezTo>
                      <a:pt x="28" y="22"/>
                      <a:pt x="24" y="24"/>
                      <a:pt x="20" y="27"/>
                    </a:cubicBezTo>
                    <a:cubicBezTo>
                      <a:pt x="18" y="29"/>
                      <a:pt x="15" y="31"/>
                      <a:pt x="13" y="33"/>
                    </a:cubicBezTo>
                    <a:cubicBezTo>
                      <a:pt x="9" y="37"/>
                      <a:pt x="4" y="40"/>
                      <a:pt x="0" y="44"/>
                    </a:cubicBezTo>
                    <a:cubicBezTo>
                      <a:pt x="168" y="44"/>
                      <a:pt x="168" y="44"/>
                      <a:pt x="168" y="44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0" y="6"/>
                      <a:pt x="40" y="12"/>
                      <a:pt x="31" y="19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5" name="Oval 111"/>
              <p:cNvSpPr>
                <a:spLocks noChangeArrowheads="1"/>
              </p:cNvSpPr>
              <p:nvPr/>
            </p:nvSpPr>
            <p:spPr bwMode="auto">
              <a:xfrm>
                <a:off x="1795" y="1868"/>
                <a:ext cx="65" cy="65"/>
              </a:xfrm>
              <a:prstGeom prst="ellipse">
                <a:avLst/>
              </a:prstGeom>
              <a:solidFill>
                <a:srgbClr val="FE97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6" name="Freeform 112"/>
              <p:cNvSpPr>
                <a:spLocks/>
              </p:cNvSpPr>
              <p:nvPr/>
            </p:nvSpPr>
            <p:spPr bwMode="auto">
              <a:xfrm>
                <a:off x="1809" y="1881"/>
                <a:ext cx="51" cy="52"/>
              </a:xfrm>
              <a:custGeom>
                <a:avLst/>
                <a:gdLst>
                  <a:gd name="T0" fmla="*/ 17 w 37"/>
                  <a:gd name="T1" fmla="*/ 21 h 38"/>
                  <a:gd name="T2" fmla="*/ 0 w 37"/>
                  <a:gd name="T3" fmla="*/ 34 h 38"/>
                  <a:gd name="T4" fmla="*/ 13 w 37"/>
                  <a:gd name="T5" fmla="*/ 38 h 38"/>
                  <a:gd name="T6" fmla="*/ 37 w 37"/>
                  <a:gd name="T7" fmla="*/ 14 h 38"/>
                  <a:gd name="T8" fmla="*/ 32 w 37"/>
                  <a:gd name="T9" fmla="*/ 0 h 38"/>
                  <a:gd name="T10" fmla="*/ 17 w 37"/>
                  <a:gd name="T11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7" y="21"/>
                    </a:moveTo>
                    <a:cubicBezTo>
                      <a:pt x="12" y="26"/>
                      <a:pt x="6" y="30"/>
                      <a:pt x="0" y="34"/>
                    </a:cubicBezTo>
                    <a:cubicBezTo>
                      <a:pt x="4" y="36"/>
                      <a:pt x="8" y="38"/>
                      <a:pt x="13" y="38"/>
                    </a:cubicBezTo>
                    <a:cubicBezTo>
                      <a:pt x="26" y="38"/>
                      <a:pt x="37" y="27"/>
                      <a:pt x="37" y="14"/>
                    </a:cubicBezTo>
                    <a:cubicBezTo>
                      <a:pt x="37" y="9"/>
                      <a:pt x="35" y="4"/>
                      <a:pt x="32" y="0"/>
                    </a:cubicBezTo>
                    <a:cubicBezTo>
                      <a:pt x="28" y="8"/>
                      <a:pt x="23" y="15"/>
                      <a:pt x="17" y="21"/>
                    </a:cubicBezTo>
                    <a:close/>
                  </a:path>
                </a:pathLst>
              </a:custGeom>
              <a:solidFill>
                <a:srgbClr val="F771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7" name="Freeform 113"/>
              <p:cNvSpPr>
                <a:spLocks noEditPoints="1"/>
              </p:cNvSpPr>
              <p:nvPr/>
            </p:nvSpPr>
            <p:spPr bwMode="auto">
              <a:xfrm>
                <a:off x="1631" y="1465"/>
                <a:ext cx="376" cy="376"/>
              </a:xfrm>
              <a:custGeom>
                <a:avLst/>
                <a:gdLst>
                  <a:gd name="T0" fmla="*/ 144 w 273"/>
                  <a:gd name="T1" fmla="*/ 4 h 273"/>
                  <a:gd name="T2" fmla="*/ 4 w 273"/>
                  <a:gd name="T3" fmla="*/ 130 h 273"/>
                  <a:gd name="T4" fmla="*/ 129 w 273"/>
                  <a:gd name="T5" fmla="*/ 270 h 273"/>
                  <a:gd name="T6" fmla="*/ 269 w 273"/>
                  <a:gd name="T7" fmla="*/ 144 h 273"/>
                  <a:gd name="T8" fmla="*/ 144 w 273"/>
                  <a:gd name="T9" fmla="*/ 4 h 273"/>
                  <a:gd name="T10" fmla="*/ 130 w 273"/>
                  <a:gd name="T11" fmla="*/ 258 h 273"/>
                  <a:gd name="T12" fmla="*/ 15 w 273"/>
                  <a:gd name="T13" fmla="*/ 130 h 273"/>
                  <a:gd name="T14" fmla="*/ 143 w 273"/>
                  <a:gd name="T15" fmla="*/ 15 h 273"/>
                  <a:gd name="T16" fmla="*/ 258 w 273"/>
                  <a:gd name="T17" fmla="*/ 143 h 273"/>
                  <a:gd name="T18" fmla="*/ 130 w 273"/>
                  <a:gd name="T19" fmla="*/ 25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3" h="273">
                    <a:moveTo>
                      <a:pt x="144" y="4"/>
                    </a:moveTo>
                    <a:cubicBezTo>
                      <a:pt x="70" y="0"/>
                      <a:pt x="8" y="56"/>
                      <a:pt x="4" y="130"/>
                    </a:cubicBezTo>
                    <a:cubicBezTo>
                      <a:pt x="0" y="203"/>
                      <a:pt x="56" y="266"/>
                      <a:pt x="129" y="270"/>
                    </a:cubicBezTo>
                    <a:cubicBezTo>
                      <a:pt x="203" y="273"/>
                      <a:pt x="265" y="217"/>
                      <a:pt x="269" y="144"/>
                    </a:cubicBezTo>
                    <a:cubicBezTo>
                      <a:pt x="273" y="71"/>
                      <a:pt x="217" y="8"/>
                      <a:pt x="144" y="4"/>
                    </a:cubicBezTo>
                    <a:close/>
                    <a:moveTo>
                      <a:pt x="130" y="258"/>
                    </a:moveTo>
                    <a:cubicBezTo>
                      <a:pt x="63" y="255"/>
                      <a:pt x="11" y="197"/>
                      <a:pt x="15" y="130"/>
                    </a:cubicBezTo>
                    <a:cubicBezTo>
                      <a:pt x="19" y="63"/>
                      <a:pt x="76" y="12"/>
                      <a:pt x="143" y="15"/>
                    </a:cubicBezTo>
                    <a:cubicBezTo>
                      <a:pt x="210" y="19"/>
                      <a:pt x="262" y="76"/>
                      <a:pt x="258" y="143"/>
                    </a:cubicBezTo>
                    <a:cubicBezTo>
                      <a:pt x="254" y="210"/>
                      <a:pt x="197" y="262"/>
                      <a:pt x="130" y="258"/>
                    </a:cubicBezTo>
                    <a:close/>
                  </a:path>
                </a:pathLst>
              </a:custGeom>
              <a:solidFill>
                <a:srgbClr val="FCB5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8" name="Freeform 114"/>
              <p:cNvSpPr>
                <a:spLocks noEditPoints="1"/>
              </p:cNvSpPr>
              <p:nvPr/>
            </p:nvSpPr>
            <p:spPr bwMode="auto">
              <a:xfrm>
                <a:off x="1647" y="1481"/>
                <a:ext cx="345" cy="344"/>
              </a:xfrm>
              <a:custGeom>
                <a:avLst/>
                <a:gdLst>
                  <a:gd name="T0" fmla="*/ 132 w 251"/>
                  <a:gd name="T1" fmla="*/ 3 h 250"/>
                  <a:gd name="T2" fmla="*/ 4 w 251"/>
                  <a:gd name="T3" fmla="*/ 118 h 250"/>
                  <a:gd name="T4" fmla="*/ 119 w 251"/>
                  <a:gd name="T5" fmla="*/ 246 h 250"/>
                  <a:gd name="T6" fmla="*/ 247 w 251"/>
                  <a:gd name="T7" fmla="*/ 131 h 250"/>
                  <a:gd name="T8" fmla="*/ 132 w 251"/>
                  <a:gd name="T9" fmla="*/ 3 h 250"/>
                  <a:gd name="T10" fmla="*/ 119 w 251"/>
                  <a:gd name="T11" fmla="*/ 238 h 250"/>
                  <a:gd name="T12" fmla="*/ 12 w 251"/>
                  <a:gd name="T13" fmla="*/ 119 h 250"/>
                  <a:gd name="T14" fmla="*/ 132 w 251"/>
                  <a:gd name="T15" fmla="*/ 11 h 250"/>
                  <a:gd name="T16" fmla="*/ 239 w 251"/>
                  <a:gd name="T17" fmla="*/ 131 h 250"/>
                  <a:gd name="T18" fmla="*/ 119 w 251"/>
                  <a:gd name="T19" fmla="*/ 238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1" h="250">
                    <a:moveTo>
                      <a:pt x="132" y="3"/>
                    </a:moveTo>
                    <a:cubicBezTo>
                      <a:pt x="65" y="0"/>
                      <a:pt x="8" y="51"/>
                      <a:pt x="4" y="118"/>
                    </a:cubicBezTo>
                    <a:cubicBezTo>
                      <a:pt x="0" y="185"/>
                      <a:pt x="52" y="243"/>
                      <a:pt x="119" y="246"/>
                    </a:cubicBezTo>
                    <a:cubicBezTo>
                      <a:pt x="186" y="250"/>
                      <a:pt x="243" y="198"/>
                      <a:pt x="247" y="131"/>
                    </a:cubicBezTo>
                    <a:cubicBezTo>
                      <a:pt x="251" y="64"/>
                      <a:pt x="199" y="7"/>
                      <a:pt x="132" y="3"/>
                    </a:cubicBezTo>
                    <a:close/>
                    <a:moveTo>
                      <a:pt x="119" y="238"/>
                    </a:moveTo>
                    <a:cubicBezTo>
                      <a:pt x="57" y="235"/>
                      <a:pt x="9" y="181"/>
                      <a:pt x="12" y="119"/>
                    </a:cubicBezTo>
                    <a:cubicBezTo>
                      <a:pt x="15" y="56"/>
                      <a:pt x="69" y="8"/>
                      <a:pt x="132" y="11"/>
                    </a:cubicBezTo>
                    <a:cubicBezTo>
                      <a:pt x="194" y="15"/>
                      <a:pt x="242" y="68"/>
                      <a:pt x="239" y="131"/>
                    </a:cubicBezTo>
                    <a:cubicBezTo>
                      <a:pt x="236" y="194"/>
                      <a:pt x="182" y="242"/>
                      <a:pt x="119" y="238"/>
                    </a:cubicBezTo>
                    <a:close/>
                  </a:path>
                </a:pathLst>
              </a:custGeom>
              <a:solidFill>
                <a:srgbClr val="FE8C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0" name="Freeform 115"/>
              <p:cNvSpPr>
                <a:spLocks/>
              </p:cNvSpPr>
              <p:nvPr/>
            </p:nvSpPr>
            <p:spPr bwMode="auto">
              <a:xfrm>
                <a:off x="1659" y="1492"/>
                <a:ext cx="320" cy="322"/>
              </a:xfrm>
              <a:custGeom>
                <a:avLst/>
                <a:gdLst>
                  <a:gd name="T0" fmla="*/ 123 w 233"/>
                  <a:gd name="T1" fmla="*/ 3 h 234"/>
                  <a:gd name="T2" fmla="*/ 3 w 233"/>
                  <a:gd name="T3" fmla="*/ 111 h 234"/>
                  <a:gd name="T4" fmla="*/ 110 w 233"/>
                  <a:gd name="T5" fmla="*/ 230 h 234"/>
                  <a:gd name="T6" fmla="*/ 230 w 233"/>
                  <a:gd name="T7" fmla="*/ 123 h 234"/>
                  <a:gd name="T8" fmla="*/ 123 w 233"/>
                  <a:gd name="T9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3" h="234">
                    <a:moveTo>
                      <a:pt x="123" y="3"/>
                    </a:moveTo>
                    <a:cubicBezTo>
                      <a:pt x="60" y="0"/>
                      <a:pt x="6" y="48"/>
                      <a:pt x="3" y="111"/>
                    </a:cubicBezTo>
                    <a:cubicBezTo>
                      <a:pt x="0" y="173"/>
                      <a:pt x="48" y="227"/>
                      <a:pt x="110" y="230"/>
                    </a:cubicBezTo>
                    <a:cubicBezTo>
                      <a:pt x="173" y="234"/>
                      <a:pt x="227" y="186"/>
                      <a:pt x="230" y="123"/>
                    </a:cubicBezTo>
                    <a:cubicBezTo>
                      <a:pt x="233" y="60"/>
                      <a:pt x="185" y="7"/>
                      <a:pt x="123" y="3"/>
                    </a:cubicBezTo>
                    <a:close/>
                  </a:path>
                </a:pathLst>
              </a:custGeom>
              <a:solidFill>
                <a:srgbClr val="F7DF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1" name="Freeform 116"/>
              <p:cNvSpPr>
                <a:spLocks/>
              </p:cNvSpPr>
              <p:nvPr/>
            </p:nvSpPr>
            <p:spPr bwMode="auto">
              <a:xfrm>
                <a:off x="1809" y="1513"/>
                <a:ext cx="34" cy="33"/>
              </a:xfrm>
              <a:custGeom>
                <a:avLst/>
                <a:gdLst>
                  <a:gd name="T0" fmla="*/ 18 w 34"/>
                  <a:gd name="T1" fmla="*/ 0 h 33"/>
                  <a:gd name="T2" fmla="*/ 22 w 34"/>
                  <a:gd name="T3" fmla="*/ 11 h 33"/>
                  <a:gd name="T4" fmla="*/ 34 w 34"/>
                  <a:gd name="T5" fmla="*/ 14 h 33"/>
                  <a:gd name="T6" fmla="*/ 25 w 34"/>
                  <a:gd name="T7" fmla="*/ 22 h 33"/>
                  <a:gd name="T8" fmla="*/ 26 w 34"/>
                  <a:gd name="T9" fmla="*/ 33 h 33"/>
                  <a:gd name="T10" fmla="*/ 16 w 34"/>
                  <a:gd name="T11" fmla="*/ 27 h 33"/>
                  <a:gd name="T12" fmla="*/ 5 w 34"/>
                  <a:gd name="T13" fmla="*/ 32 h 33"/>
                  <a:gd name="T14" fmla="*/ 8 w 34"/>
                  <a:gd name="T15" fmla="*/ 21 h 33"/>
                  <a:gd name="T16" fmla="*/ 0 w 34"/>
                  <a:gd name="T17" fmla="*/ 12 h 33"/>
                  <a:gd name="T18" fmla="*/ 12 w 34"/>
                  <a:gd name="T19" fmla="*/ 11 h 33"/>
                  <a:gd name="T20" fmla="*/ 18 w 34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18" y="0"/>
                    </a:moveTo>
                    <a:lnTo>
                      <a:pt x="22" y="11"/>
                    </a:lnTo>
                    <a:lnTo>
                      <a:pt x="34" y="14"/>
                    </a:lnTo>
                    <a:lnTo>
                      <a:pt x="25" y="22"/>
                    </a:lnTo>
                    <a:lnTo>
                      <a:pt x="26" y="33"/>
                    </a:lnTo>
                    <a:lnTo>
                      <a:pt x="16" y="27"/>
                    </a:lnTo>
                    <a:lnTo>
                      <a:pt x="5" y="32"/>
                    </a:lnTo>
                    <a:lnTo>
                      <a:pt x="8" y="21"/>
                    </a:lnTo>
                    <a:lnTo>
                      <a:pt x="0" y="12"/>
                    </a:lnTo>
                    <a:lnTo>
                      <a:pt x="12" y="1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2" name="Freeform 117"/>
              <p:cNvSpPr>
                <a:spLocks/>
              </p:cNvSpPr>
              <p:nvPr/>
            </p:nvSpPr>
            <p:spPr bwMode="auto">
              <a:xfrm>
                <a:off x="1795" y="1762"/>
                <a:ext cx="35" cy="33"/>
              </a:xfrm>
              <a:custGeom>
                <a:avLst/>
                <a:gdLst>
                  <a:gd name="T0" fmla="*/ 17 w 35"/>
                  <a:gd name="T1" fmla="*/ 33 h 33"/>
                  <a:gd name="T2" fmla="*/ 22 w 35"/>
                  <a:gd name="T3" fmla="*/ 22 h 33"/>
                  <a:gd name="T4" fmla="*/ 35 w 35"/>
                  <a:gd name="T5" fmla="*/ 21 h 33"/>
                  <a:gd name="T6" fmla="*/ 26 w 35"/>
                  <a:gd name="T7" fmla="*/ 13 h 33"/>
                  <a:gd name="T8" fmla="*/ 29 w 35"/>
                  <a:gd name="T9" fmla="*/ 2 h 33"/>
                  <a:gd name="T10" fmla="*/ 18 w 35"/>
                  <a:gd name="T11" fmla="*/ 6 h 33"/>
                  <a:gd name="T12" fmla="*/ 8 w 35"/>
                  <a:gd name="T13" fmla="*/ 0 h 33"/>
                  <a:gd name="T14" fmla="*/ 10 w 35"/>
                  <a:gd name="T15" fmla="*/ 11 h 33"/>
                  <a:gd name="T16" fmla="*/ 0 w 35"/>
                  <a:gd name="T17" fmla="*/ 19 h 33"/>
                  <a:gd name="T18" fmla="*/ 13 w 35"/>
                  <a:gd name="T19" fmla="*/ 22 h 33"/>
                  <a:gd name="T20" fmla="*/ 17 w 35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3">
                    <a:moveTo>
                      <a:pt x="17" y="33"/>
                    </a:moveTo>
                    <a:lnTo>
                      <a:pt x="22" y="22"/>
                    </a:lnTo>
                    <a:lnTo>
                      <a:pt x="35" y="21"/>
                    </a:lnTo>
                    <a:lnTo>
                      <a:pt x="26" y="13"/>
                    </a:lnTo>
                    <a:lnTo>
                      <a:pt x="29" y="2"/>
                    </a:lnTo>
                    <a:lnTo>
                      <a:pt x="18" y="6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3" y="22"/>
                    </a:lnTo>
                    <a:lnTo>
                      <a:pt x="17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3" name="Freeform 118"/>
              <p:cNvSpPr>
                <a:spLocks/>
              </p:cNvSpPr>
              <p:nvPr/>
            </p:nvSpPr>
            <p:spPr bwMode="auto">
              <a:xfrm>
                <a:off x="1765" y="1520"/>
                <a:ext cx="33" cy="33"/>
              </a:xfrm>
              <a:custGeom>
                <a:avLst/>
                <a:gdLst>
                  <a:gd name="T0" fmla="*/ 14 w 33"/>
                  <a:gd name="T1" fmla="*/ 0 h 33"/>
                  <a:gd name="T2" fmla="*/ 22 w 33"/>
                  <a:gd name="T3" fmla="*/ 8 h 33"/>
                  <a:gd name="T4" fmla="*/ 33 w 33"/>
                  <a:gd name="T5" fmla="*/ 7 h 33"/>
                  <a:gd name="T6" fmla="*/ 27 w 33"/>
                  <a:gd name="T7" fmla="*/ 16 h 33"/>
                  <a:gd name="T8" fmla="*/ 33 w 33"/>
                  <a:gd name="T9" fmla="*/ 27 h 33"/>
                  <a:gd name="T10" fmla="*/ 21 w 33"/>
                  <a:gd name="T11" fmla="*/ 25 h 33"/>
                  <a:gd name="T12" fmla="*/ 12 w 33"/>
                  <a:gd name="T13" fmla="*/ 33 h 33"/>
                  <a:gd name="T14" fmla="*/ 11 w 33"/>
                  <a:gd name="T15" fmla="*/ 22 h 33"/>
                  <a:gd name="T16" fmla="*/ 0 w 33"/>
                  <a:gd name="T17" fmla="*/ 16 h 33"/>
                  <a:gd name="T18" fmla="*/ 11 w 33"/>
                  <a:gd name="T19" fmla="*/ 11 h 33"/>
                  <a:gd name="T20" fmla="*/ 14 w 33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14" y="0"/>
                    </a:moveTo>
                    <a:lnTo>
                      <a:pt x="22" y="8"/>
                    </a:lnTo>
                    <a:lnTo>
                      <a:pt x="33" y="7"/>
                    </a:lnTo>
                    <a:lnTo>
                      <a:pt x="27" y="16"/>
                    </a:lnTo>
                    <a:lnTo>
                      <a:pt x="33" y="27"/>
                    </a:lnTo>
                    <a:lnTo>
                      <a:pt x="21" y="25"/>
                    </a:lnTo>
                    <a:lnTo>
                      <a:pt x="12" y="33"/>
                    </a:lnTo>
                    <a:lnTo>
                      <a:pt x="11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4" name="Freeform 119"/>
              <p:cNvSpPr>
                <a:spLocks/>
              </p:cNvSpPr>
              <p:nvPr/>
            </p:nvSpPr>
            <p:spPr bwMode="auto">
              <a:xfrm>
                <a:off x="1841" y="1755"/>
                <a:ext cx="31" cy="33"/>
              </a:xfrm>
              <a:custGeom>
                <a:avLst/>
                <a:gdLst>
                  <a:gd name="T0" fmla="*/ 19 w 31"/>
                  <a:gd name="T1" fmla="*/ 33 h 33"/>
                  <a:gd name="T2" fmla="*/ 22 w 31"/>
                  <a:gd name="T3" fmla="*/ 22 h 33"/>
                  <a:gd name="T4" fmla="*/ 31 w 31"/>
                  <a:gd name="T5" fmla="*/ 17 h 33"/>
                  <a:gd name="T6" fmla="*/ 22 w 31"/>
                  <a:gd name="T7" fmla="*/ 11 h 33"/>
                  <a:gd name="T8" fmla="*/ 20 w 31"/>
                  <a:gd name="T9" fmla="*/ 0 h 33"/>
                  <a:gd name="T10" fmla="*/ 12 w 31"/>
                  <a:gd name="T11" fmla="*/ 9 h 33"/>
                  <a:gd name="T12" fmla="*/ 0 w 31"/>
                  <a:gd name="T13" fmla="*/ 6 h 33"/>
                  <a:gd name="T14" fmla="*/ 5 w 31"/>
                  <a:gd name="T15" fmla="*/ 17 h 33"/>
                  <a:gd name="T16" fmla="*/ 0 w 31"/>
                  <a:gd name="T17" fmla="*/ 26 h 33"/>
                  <a:gd name="T18" fmla="*/ 11 w 31"/>
                  <a:gd name="T19" fmla="*/ 25 h 33"/>
                  <a:gd name="T20" fmla="*/ 19 w 31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19" y="33"/>
                    </a:moveTo>
                    <a:lnTo>
                      <a:pt x="22" y="22"/>
                    </a:lnTo>
                    <a:lnTo>
                      <a:pt x="31" y="17"/>
                    </a:lnTo>
                    <a:lnTo>
                      <a:pt x="22" y="11"/>
                    </a:lnTo>
                    <a:lnTo>
                      <a:pt x="20" y="0"/>
                    </a:lnTo>
                    <a:lnTo>
                      <a:pt x="12" y="9"/>
                    </a:lnTo>
                    <a:lnTo>
                      <a:pt x="0" y="6"/>
                    </a:lnTo>
                    <a:lnTo>
                      <a:pt x="5" y="17"/>
                    </a:lnTo>
                    <a:lnTo>
                      <a:pt x="0" y="26"/>
                    </a:lnTo>
                    <a:lnTo>
                      <a:pt x="11" y="25"/>
                    </a:lnTo>
                    <a:lnTo>
                      <a:pt x="19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5" name="Freeform 120"/>
              <p:cNvSpPr>
                <a:spLocks/>
              </p:cNvSpPr>
              <p:nvPr/>
            </p:nvSpPr>
            <p:spPr bwMode="auto">
              <a:xfrm>
                <a:off x="1728" y="1540"/>
                <a:ext cx="34" cy="34"/>
              </a:xfrm>
              <a:custGeom>
                <a:avLst/>
                <a:gdLst>
                  <a:gd name="T0" fmla="*/ 7 w 34"/>
                  <a:gd name="T1" fmla="*/ 2 h 34"/>
                  <a:gd name="T2" fmla="*/ 18 w 34"/>
                  <a:gd name="T3" fmla="*/ 7 h 34"/>
                  <a:gd name="T4" fmla="*/ 27 w 34"/>
                  <a:gd name="T5" fmla="*/ 0 h 34"/>
                  <a:gd name="T6" fmla="*/ 26 w 34"/>
                  <a:gd name="T7" fmla="*/ 13 h 34"/>
                  <a:gd name="T8" fmla="*/ 34 w 34"/>
                  <a:gd name="T9" fmla="*/ 21 h 34"/>
                  <a:gd name="T10" fmla="*/ 23 w 34"/>
                  <a:gd name="T11" fmla="*/ 22 h 34"/>
                  <a:gd name="T12" fmla="*/ 18 w 34"/>
                  <a:gd name="T13" fmla="*/ 34 h 34"/>
                  <a:gd name="T14" fmla="*/ 12 w 34"/>
                  <a:gd name="T15" fmla="*/ 22 h 34"/>
                  <a:gd name="T16" fmla="*/ 0 w 34"/>
                  <a:gd name="T17" fmla="*/ 21 h 34"/>
                  <a:gd name="T18" fmla="*/ 9 w 34"/>
                  <a:gd name="T19" fmla="*/ 13 h 34"/>
                  <a:gd name="T20" fmla="*/ 7 w 34"/>
                  <a:gd name="T21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4">
                    <a:moveTo>
                      <a:pt x="7" y="2"/>
                    </a:moveTo>
                    <a:lnTo>
                      <a:pt x="18" y="7"/>
                    </a:lnTo>
                    <a:lnTo>
                      <a:pt x="27" y="0"/>
                    </a:lnTo>
                    <a:lnTo>
                      <a:pt x="26" y="13"/>
                    </a:lnTo>
                    <a:lnTo>
                      <a:pt x="34" y="21"/>
                    </a:lnTo>
                    <a:lnTo>
                      <a:pt x="23" y="22"/>
                    </a:lnTo>
                    <a:lnTo>
                      <a:pt x="18" y="34"/>
                    </a:lnTo>
                    <a:lnTo>
                      <a:pt x="12" y="22"/>
                    </a:lnTo>
                    <a:lnTo>
                      <a:pt x="0" y="21"/>
                    </a:lnTo>
                    <a:lnTo>
                      <a:pt x="9" y="13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6" name="Freeform 121"/>
              <p:cNvSpPr>
                <a:spLocks/>
              </p:cNvSpPr>
              <p:nvPr/>
            </p:nvSpPr>
            <p:spPr bwMode="auto">
              <a:xfrm>
                <a:off x="1876" y="1735"/>
                <a:ext cx="33" cy="33"/>
              </a:xfrm>
              <a:custGeom>
                <a:avLst/>
                <a:gdLst>
                  <a:gd name="T0" fmla="*/ 28 w 33"/>
                  <a:gd name="T1" fmla="*/ 31 h 33"/>
                  <a:gd name="T2" fmla="*/ 25 w 33"/>
                  <a:gd name="T3" fmla="*/ 20 h 33"/>
                  <a:gd name="T4" fmla="*/ 33 w 33"/>
                  <a:gd name="T5" fmla="*/ 12 h 33"/>
                  <a:gd name="T6" fmla="*/ 22 w 33"/>
                  <a:gd name="T7" fmla="*/ 11 h 33"/>
                  <a:gd name="T8" fmla="*/ 17 w 33"/>
                  <a:gd name="T9" fmla="*/ 0 h 33"/>
                  <a:gd name="T10" fmla="*/ 11 w 33"/>
                  <a:gd name="T11" fmla="*/ 11 h 33"/>
                  <a:gd name="T12" fmla="*/ 0 w 33"/>
                  <a:gd name="T13" fmla="*/ 12 h 33"/>
                  <a:gd name="T14" fmla="*/ 9 w 33"/>
                  <a:gd name="T15" fmla="*/ 20 h 33"/>
                  <a:gd name="T16" fmla="*/ 7 w 33"/>
                  <a:gd name="T17" fmla="*/ 33 h 33"/>
                  <a:gd name="T18" fmla="*/ 17 w 33"/>
                  <a:gd name="T19" fmla="*/ 26 h 33"/>
                  <a:gd name="T20" fmla="*/ 28 w 33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8" y="31"/>
                    </a:moveTo>
                    <a:lnTo>
                      <a:pt x="25" y="20"/>
                    </a:lnTo>
                    <a:lnTo>
                      <a:pt x="33" y="12"/>
                    </a:lnTo>
                    <a:lnTo>
                      <a:pt x="22" y="11"/>
                    </a:lnTo>
                    <a:lnTo>
                      <a:pt x="17" y="0"/>
                    </a:lnTo>
                    <a:lnTo>
                      <a:pt x="11" y="11"/>
                    </a:lnTo>
                    <a:lnTo>
                      <a:pt x="0" y="12"/>
                    </a:lnTo>
                    <a:lnTo>
                      <a:pt x="9" y="20"/>
                    </a:lnTo>
                    <a:lnTo>
                      <a:pt x="7" y="33"/>
                    </a:lnTo>
                    <a:lnTo>
                      <a:pt x="17" y="26"/>
                    </a:lnTo>
                    <a:lnTo>
                      <a:pt x="28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7" name="Freeform 122"/>
              <p:cNvSpPr>
                <a:spLocks/>
              </p:cNvSpPr>
              <p:nvPr/>
            </p:nvSpPr>
            <p:spPr bwMode="auto">
              <a:xfrm>
                <a:off x="1702" y="1569"/>
                <a:ext cx="33" cy="35"/>
              </a:xfrm>
              <a:custGeom>
                <a:avLst/>
                <a:gdLst>
                  <a:gd name="T0" fmla="*/ 0 w 33"/>
                  <a:gd name="T1" fmla="*/ 9 h 35"/>
                  <a:gd name="T2" fmla="*/ 11 w 33"/>
                  <a:gd name="T3" fmla="*/ 10 h 35"/>
                  <a:gd name="T4" fmla="*/ 19 w 33"/>
                  <a:gd name="T5" fmla="*/ 0 h 35"/>
                  <a:gd name="T6" fmla="*/ 22 w 33"/>
                  <a:gd name="T7" fmla="*/ 13 h 35"/>
                  <a:gd name="T8" fmla="*/ 33 w 33"/>
                  <a:gd name="T9" fmla="*/ 17 h 35"/>
                  <a:gd name="T10" fmla="*/ 22 w 33"/>
                  <a:gd name="T11" fmla="*/ 22 h 35"/>
                  <a:gd name="T12" fmla="*/ 20 w 33"/>
                  <a:gd name="T13" fmla="*/ 35 h 35"/>
                  <a:gd name="T14" fmla="*/ 12 w 33"/>
                  <a:gd name="T15" fmla="*/ 27 h 35"/>
                  <a:gd name="T16" fmla="*/ 0 w 33"/>
                  <a:gd name="T17" fmla="*/ 29 h 35"/>
                  <a:gd name="T18" fmla="*/ 5 w 33"/>
                  <a:gd name="T19" fmla="*/ 18 h 35"/>
                  <a:gd name="T20" fmla="*/ 0 w 33"/>
                  <a:gd name="T21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0" y="9"/>
                    </a:moveTo>
                    <a:lnTo>
                      <a:pt x="11" y="10"/>
                    </a:lnTo>
                    <a:lnTo>
                      <a:pt x="19" y="0"/>
                    </a:lnTo>
                    <a:lnTo>
                      <a:pt x="22" y="13"/>
                    </a:lnTo>
                    <a:lnTo>
                      <a:pt x="33" y="17"/>
                    </a:lnTo>
                    <a:lnTo>
                      <a:pt x="22" y="22"/>
                    </a:lnTo>
                    <a:lnTo>
                      <a:pt x="20" y="35"/>
                    </a:lnTo>
                    <a:lnTo>
                      <a:pt x="12" y="27"/>
                    </a:lnTo>
                    <a:lnTo>
                      <a:pt x="0" y="29"/>
                    </a:lnTo>
                    <a:lnTo>
                      <a:pt x="5" y="18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8" name="Freeform 123"/>
              <p:cNvSpPr>
                <a:spLocks/>
              </p:cNvSpPr>
              <p:nvPr/>
            </p:nvSpPr>
            <p:spPr bwMode="auto">
              <a:xfrm>
                <a:off x="1904" y="1704"/>
                <a:ext cx="33" cy="35"/>
              </a:xfrm>
              <a:custGeom>
                <a:avLst/>
                <a:gdLst>
                  <a:gd name="T0" fmla="*/ 33 w 33"/>
                  <a:gd name="T1" fmla="*/ 26 h 35"/>
                  <a:gd name="T2" fmla="*/ 27 w 33"/>
                  <a:gd name="T3" fmla="*/ 17 h 35"/>
                  <a:gd name="T4" fmla="*/ 31 w 33"/>
                  <a:gd name="T5" fmla="*/ 6 h 35"/>
                  <a:gd name="T6" fmla="*/ 20 w 33"/>
                  <a:gd name="T7" fmla="*/ 9 h 35"/>
                  <a:gd name="T8" fmla="*/ 12 w 33"/>
                  <a:gd name="T9" fmla="*/ 0 h 35"/>
                  <a:gd name="T10" fmla="*/ 11 w 33"/>
                  <a:gd name="T11" fmla="*/ 13 h 35"/>
                  <a:gd name="T12" fmla="*/ 0 w 33"/>
                  <a:gd name="T13" fmla="*/ 18 h 35"/>
                  <a:gd name="T14" fmla="*/ 11 w 33"/>
                  <a:gd name="T15" fmla="*/ 22 h 35"/>
                  <a:gd name="T16" fmla="*/ 14 w 33"/>
                  <a:gd name="T17" fmla="*/ 35 h 35"/>
                  <a:gd name="T18" fmla="*/ 22 w 33"/>
                  <a:gd name="T19" fmla="*/ 25 h 35"/>
                  <a:gd name="T20" fmla="*/ 33 w 33"/>
                  <a:gd name="T21" fmla="*/ 2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33" y="26"/>
                    </a:moveTo>
                    <a:lnTo>
                      <a:pt x="27" y="17"/>
                    </a:lnTo>
                    <a:lnTo>
                      <a:pt x="31" y="6"/>
                    </a:lnTo>
                    <a:lnTo>
                      <a:pt x="20" y="9"/>
                    </a:lnTo>
                    <a:lnTo>
                      <a:pt x="12" y="0"/>
                    </a:lnTo>
                    <a:lnTo>
                      <a:pt x="11" y="13"/>
                    </a:lnTo>
                    <a:lnTo>
                      <a:pt x="0" y="18"/>
                    </a:lnTo>
                    <a:lnTo>
                      <a:pt x="11" y="22"/>
                    </a:lnTo>
                    <a:lnTo>
                      <a:pt x="14" y="35"/>
                    </a:lnTo>
                    <a:lnTo>
                      <a:pt x="22" y="25"/>
                    </a:lnTo>
                    <a:lnTo>
                      <a:pt x="33" y="26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9" name="Freeform 124"/>
              <p:cNvSpPr>
                <a:spLocks/>
              </p:cNvSpPr>
              <p:nvPr/>
            </p:nvSpPr>
            <p:spPr bwMode="auto">
              <a:xfrm>
                <a:off x="1682" y="1608"/>
                <a:ext cx="33" cy="33"/>
              </a:xfrm>
              <a:custGeom>
                <a:avLst/>
                <a:gdLst>
                  <a:gd name="T0" fmla="*/ 0 w 33"/>
                  <a:gd name="T1" fmla="*/ 14 h 33"/>
                  <a:gd name="T2" fmla="*/ 11 w 33"/>
                  <a:gd name="T3" fmla="*/ 11 h 33"/>
                  <a:gd name="T4" fmla="*/ 15 w 33"/>
                  <a:gd name="T5" fmla="*/ 0 h 33"/>
                  <a:gd name="T6" fmla="*/ 22 w 33"/>
                  <a:gd name="T7" fmla="*/ 11 h 33"/>
                  <a:gd name="T8" fmla="*/ 33 w 33"/>
                  <a:gd name="T9" fmla="*/ 11 h 33"/>
                  <a:gd name="T10" fmla="*/ 26 w 33"/>
                  <a:gd name="T11" fmla="*/ 21 h 33"/>
                  <a:gd name="T12" fmla="*/ 29 w 33"/>
                  <a:gd name="T13" fmla="*/ 32 h 33"/>
                  <a:gd name="T14" fmla="*/ 18 w 33"/>
                  <a:gd name="T15" fmla="*/ 27 h 33"/>
                  <a:gd name="T16" fmla="*/ 9 w 33"/>
                  <a:gd name="T17" fmla="*/ 33 h 33"/>
                  <a:gd name="T18" fmla="*/ 9 w 33"/>
                  <a:gd name="T19" fmla="*/ 22 h 33"/>
                  <a:gd name="T20" fmla="*/ 0 w 33"/>
                  <a:gd name="T21" fmla="*/ 1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4"/>
                    </a:moveTo>
                    <a:lnTo>
                      <a:pt x="11" y="11"/>
                    </a:lnTo>
                    <a:lnTo>
                      <a:pt x="15" y="0"/>
                    </a:lnTo>
                    <a:lnTo>
                      <a:pt x="22" y="11"/>
                    </a:lnTo>
                    <a:lnTo>
                      <a:pt x="33" y="11"/>
                    </a:lnTo>
                    <a:lnTo>
                      <a:pt x="26" y="21"/>
                    </a:lnTo>
                    <a:lnTo>
                      <a:pt x="29" y="32"/>
                    </a:lnTo>
                    <a:lnTo>
                      <a:pt x="18" y="27"/>
                    </a:lnTo>
                    <a:lnTo>
                      <a:pt x="9" y="33"/>
                    </a:lnTo>
                    <a:lnTo>
                      <a:pt x="9" y="2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0" name="Freeform 125"/>
              <p:cNvSpPr>
                <a:spLocks/>
              </p:cNvSpPr>
              <p:nvPr/>
            </p:nvSpPr>
            <p:spPr bwMode="auto">
              <a:xfrm>
                <a:off x="1923" y="1667"/>
                <a:ext cx="33" cy="33"/>
              </a:xfrm>
              <a:custGeom>
                <a:avLst/>
                <a:gdLst>
                  <a:gd name="T0" fmla="*/ 33 w 33"/>
                  <a:gd name="T1" fmla="*/ 19 h 33"/>
                  <a:gd name="T2" fmla="*/ 23 w 33"/>
                  <a:gd name="T3" fmla="*/ 11 h 33"/>
                  <a:gd name="T4" fmla="*/ 25 w 33"/>
                  <a:gd name="T5" fmla="*/ 0 h 33"/>
                  <a:gd name="T6" fmla="*/ 15 w 33"/>
                  <a:gd name="T7" fmla="*/ 6 h 33"/>
                  <a:gd name="T8" fmla="*/ 4 w 33"/>
                  <a:gd name="T9" fmla="*/ 2 h 33"/>
                  <a:gd name="T10" fmla="*/ 7 w 33"/>
                  <a:gd name="T11" fmla="*/ 13 h 33"/>
                  <a:gd name="T12" fmla="*/ 0 w 33"/>
                  <a:gd name="T13" fmla="*/ 22 h 33"/>
                  <a:gd name="T14" fmla="*/ 11 w 33"/>
                  <a:gd name="T15" fmla="*/ 22 h 33"/>
                  <a:gd name="T16" fmla="*/ 18 w 33"/>
                  <a:gd name="T17" fmla="*/ 33 h 33"/>
                  <a:gd name="T18" fmla="*/ 22 w 33"/>
                  <a:gd name="T19" fmla="*/ 22 h 33"/>
                  <a:gd name="T20" fmla="*/ 33 w 33"/>
                  <a:gd name="T21" fmla="*/ 1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9"/>
                    </a:moveTo>
                    <a:lnTo>
                      <a:pt x="23" y="11"/>
                    </a:lnTo>
                    <a:lnTo>
                      <a:pt x="25" y="0"/>
                    </a:lnTo>
                    <a:lnTo>
                      <a:pt x="15" y="6"/>
                    </a:lnTo>
                    <a:lnTo>
                      <a:pt x="4" y="2"/>
                    </a:lnTo>
                    <a:lnTo>
                      <a:pt x="7" y="13"/>
                    </a:lnTo>
                    <a:lnTo>
                      <a:pt x="0" y="22"/>
                    </a:lnTo>
                    <a:lnTo>
                      <a:pt x="11" y="22"/>
                    </a:lnTo>
                    <a:lnTo>
                      <a:pt x="18" y="33"/>
                    </a:lnTo>
                    <a:lnTo>
                      <a:pt x="22" y="22"/>
                    </a:lnTo>
                    <a:lnTo>
                      <a:pt x="33" y="1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1" name="Freeform 126"/>
              <p:cNvSpPr>
                <a:spLocks/>
              </p:cNvSpPr>
              <p:nvPr/>
            </p:nvSpPr>
            <p:spPr bwMode="auto">
              <a:xfrm>
                <a:off x="1680" y="1653"/>
                <a:ext cx="33" cy="33"/>
              </a:xfrm>
              <a:custGeom>
                <a:avLst/>
                <a:gdLst>
                  <a:gd name="T0" fmla="*/ 0 w 33"/>
                  <a:gd name="T1" fmla="*/ 18 h 33"/>
                  <a:gd name="T2" fmla="*/ 9 w 33"/>
                  <a:gd name="T3" fmla="*/ 11 h 33"/>
                  <a:gd name="T4" fmla="*/ 9 w 33"/>
                  <a:gd name="T5" fmla="*/ 0 h 33"/>
                  <a:gd name="T6" fmla="*/ 19 w 33"/>
                  <a:gd name="T7" fmla="*/ 7 h 33"/>
                  <a:gd name="T8" fmla="*/ 30 w 33"/>
                  <a:gd name="T9" fmla="*/ 3 h 33"/>
                  <a:gd name="T10" fmla="*/ 26 w 33"/>
                  <a:gd name="T11" fmla="*/ 16 h 33"/>
                  <a:gd name="T12" fmla="*/ 33 w 33"/>
                  <a:gd name="T13" fmla="*/ 25 h 33"/>
                  <a:gd name="T14" fmla="*/ 20 w 33"/>
                  <a:gd name="T15" fmla="*/ 24 h 33"/>
                  <a:gd name="T16" fmla="*/ 13 w 33"/>
                  <a:gd name="T17" fmla="*/ 33 h 33"/>
                  <a:gd name="T18" fmla="*/ 11 w 33"/>
                  <a:gd name="T19" fmla="*/ 22 h 33"/>
                  <a:gd name="T20" fmla="*/ 0 w 33"/>
                  <a:gd name="T21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8"/>
                    </a:moveTo>
                    <a:lnTo>
                      <a:pt x="9" y="11"/>
                    </a:lnTo>
                    <a:lnTo>
                      <a:pt x="9" y="0"/>
                    </a:lnTo>
                    <a:lnTo>
                      <a:pt x="19" y="7"/>
                    </a:lnTo>
                    <a:lnTo>
                      <a:pt x="30" y="3"/>
                    </a:lnTo>
                    <a:lnTo>
                      <a:pt x="26" y="16"/>
                    </a:lnTo>
                    <a:lnTo>
                      <a:pt x="33" y="25"/>
                    </a:lnTo>
                    <a:lnTo>
                      <a:pt x="20" y="24"/>
                    </a:lnTo>
                    <a:lnTo>
                      <a:pt x="13" y="33"/>
                    </a:lnTo>
                    <a:lnTo>
                      <a:pt x="11" y="22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2" name="Freeform 127"/>
              <p:cNvSpPr>
                <a:spLocks/>
              </p:cNvSpPr>
              <p:nvPr/>
            </p:nvSpPr>
            <p:spPr bwMode="auto">
              <a:xfrm>
                <a:off x="1926" y="1622"/>
                <a:ext cx="33" cy="33"/>
              </a:xfrm>
              <a:custGeom>
                <a:avLst/>
                <a:gdLst>
                  <a:gd name="T0" fmla="*/ 33 w 33"/>
                  <a:gd name="T1" fmla="*/ 15 h 33"/>
                  <a:gd name="T2" fmla="*/ 22 w 33"/>
                  <a:gd name="T3" fmla="*/ 11 h 33"/>
                  <a:gd name="T4" fmla="*/ 19 w 33"/>
                  <a:gd name="T5" fmla="*/ 0 h 33"/>
                  <a:gd name="T6" fmla="*/ 11 w 33"/>
                  <a:gd name="T7" fmla="*/ 9 h 33"/>
                  <a:gd name="T8" fmla="*/ 0 w 33"/>
                  <a:gd name="T9" fmla="*/ 8 h 33"/>
                  <a:gd name="T10" fmla="*/ 7 w 33"/>
                  <a:gd name="T11" fmla="*/ 18 h 33"/>
                  <a:gd name="T12" fmla="*/ 3 w 33"/>
                  <a:gd name="T13" fmla="*/ 30 h 33"/>
                  <a:gd name="T14" fmla="*/ 14 w 33"/>
                  <a:gd name="T15" fmla="*/ 26 h 33"/>
                  <a:gd name="T16" fmla="*/ 23 w 33"/>
                  <a:gd name="T17" fmla="*/ 33 h 33"/>
                  <a:gd name="T18" fmla="*/ 23 w 33"/>
                  <a:gd name="T19" fmla="*/ 22 h 33"/>
                  <a:gd name="T20" fmla="*/ 33 w 33"/>
                  <a:gd name="T21" fmla="*/ 15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5"/>
                    </a:moveTo>
                    <a:lnTo>
                      <a:pt x="22" y="11"/>
                    </a:lnTo>
                    <a:lnTo>
                      <a:pt x="19" y="0"/>
                    </a:lnTo>
                    <a:lnTo>
                      <a:pt x="11" y="9"/>
                    </a:lnTo>
                    <a:lnTo>
                      <a:pt x="0" y="8"/>
                    </a:lnTo>
                    <a:lnTo>
                      <a:pt x="7" y="18"/>
                    </a:lnTo>
                    <a:lnTo>
                      <a:pt x="3" y="30"/>
                    </a:lnTo>
                    <a:lnTo>
                      <a:pt x="14" y="26"/>
                    </a:lnTo>
                    <a:lnTo>
                      <a:pt x="23" y="33"/>
                    </a:lnTo>
                    <a:lnTo>
                      <a:pt x="23" y="22"/>
                    </a:lnTo>
                    <a:lnTo>
                      <a:pt x="33" y="1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3" name="Freeform 128"/>
              <p:cNvSpPr>
                <a:spLocks/>
              </p:cNvSpPr>
              <p:nvPr/>
            </p:nvSpPr>
            <p:spPr bwMode="auto">
              <a:xfrm>
                <a:off x="1693" y="1693"/>
                <a:ext cx="35" cy="35"/>
              </a:xfrm>
              <a:custGeom>
                <a:avLst/>
                <a:gdLst>
                  <a:gd name="T0" fmla="*/ 0 w 35"/>
                  <a:gd name="T1" fmla="*/ 25 h 35"/>
                  <a:gd name="T2" fmla="*/ 7 w 35"/>
                  <a:gd name="T3" fmla="*/ 15 h 35"/>
                  <a:gd name="T4" fmla="*/ 4 w 35"/>
                  <a:gd name="T5" fmla="*/ 4 h 35"/>
                  <a:gd name="T6" fmla="*/ 15 w 35"/>
                  <a:gd name="T7" fmla="*/ 9 h 35"/>
                  <a:gd name="T8" fmla="*/ 25 w 35"/>
                  <a:gd name="T9" fmla="*/ 0 h 35"/>
                  <a:gd name="T10" fmla="*/ 25 w 35"/>
                  <a:gd name="T11" fmla="*/ 13 h 35"/>
                  <a:gd name="T12" fmla="*/ 35 w 35"/>
                  <a:gd name="T13" fmla="*/ 20 h 35"/>
                  <a:gd name="T14" fmla="*/ 22 w 35"/>
                  <a:gd name="T15" fmla="*/ 24 h 35"/>
                  <a:gd name="T16" fmla="*/ 20 w 35"/>
                  <a:gd name="T17" fmla="*/ 35 h 35"/>
                  <a:gd name="T18" fmla="*/ 13 w 35"/>
                  <a:gd name="T19" fmla="*/ 25 h 35"/>
                  <a:gd name="T20" fmla="*/ 0 w 35"/>
                  <a:gd name="T21" fmla="*/ 2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5">
                    <a:moveTo>
                      <a:pt x="0" y="25"/>
                    </a:moveTo>
                    <a:lnTo>
                      <a:pt x="7" y="15"/>
                    </a:lnTo>
                    <a:lnTo>
                      <a:pt x="4" y="4"/>
                    </a:lnTo>
                    <a:lnTo>
                      <a:pt x="15" y="9"/>
                    </a:lnTo>
                    <a:lnTo>
                      <a:pt x="25" y="0"/>
                    </a:lnTo>
                    <a:lnTo>
                      <a:pt x="25" y="13"/>
                    </a:lnTo>
                    <a:lnTo>
                      <a:pt x="35" y="20"/>
                    </a:lnTo>
                    <a:lnTo>
                      <a:pt x="22" y="24"/>
                    </a:lnTo>
                    <a:lnTo>
                      <a:pt x="20" y="35"/>
                    </a:lnTo>
                    <a:lnTo>
                      <a:pt x="13" y="25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4" name="Freeform 129"/>
              <p:cNvSpPr>
                <a:spLocks/>
              </p:cNvSpPr>
              <p:nvPr/>
            </p:nvSpPr>
            <p:spPr bwMode="auto">
              <a:xfrm>
                <a:off x="1911" y="1580"/>
                <a:ext cx="34" cy="35"/>
              </a:xfrm>
              <a:custGeom>
                <a:avLst/>
                <a:gdLst>
                  <a:gd name="T0" fmla="*/ 34 w 34"/>
                  <a:gd name="T1" fmla="*/ 10 h 35"/>
                  <a:gd name="T2" fmla="*/ 22 w 34"/>
                  <a:gd name="T3" fmla="*/ 10 h 35"/>
                  <a:gd name="T4" fmla="*/ 15 w 34"/>
                  <a:gd name="T5" fmla="*/ 0 h 35"/>
                  <a:gd name="T6" fmla="*/ 12 w 34"/>
                  <a:gd name="T7" fmla="*/ 11 h 35"/>
                  <a:gd name="T8" fmla="*/ 0 w 34"/>
                  <a:gd name="T9" fmla="*/ 16 h 35"/>
                  <a:gd name="T10" fmla="*/ 9 w 34"/>
                  <a:gd name="T11" fmla="*/ 22 h 35"/>
                  <a:gd name="T12" fmla="*/ 9 w 34"/>
                  <a:gd name="T13" fmla="*/ 35 h 35"/>
                  <a:gd name="T14" fmla="*/ 19 w 34"/>
                  <a:gd name="T15" fmla="*/ 27 h 35"/>
                  <a:gd name="T16" fmla="*/ 30 w 34"/>
                  <a:gd name="T17" fmla="*/ 31 h 35"/>
                  <a:gd name="T18" fmla="*/ 27 w 34"/>
                  <a:gd name="T19" fmla="*/ 20 h 35"/>
                  <a:gd name="T20" fmla="*/ 34 w 34"/>
                  <a:gd name="T21" fmla="*/ 1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5">
                    <a:moveTo>
                      <a:pt x="34" y="10"/>
                    </a:moveTo>
                    <a:lnTo>
                      <a:pt x="22" y="10"/>
                    </a:lnTo>
                    <a:lnTo>
                      <a:pt x="15" y="0"/>
                    </a:lnTo>
                    <a:lnTo>
                      <a:pt x="12" y="11"/>
                    </a:lnTo>
                    <a:lnTo>
                      <a:pt x="0" y="16"/>
                    </a:lnTo>
                    <a:lnTo>
                      <a:pt x="9" y="22"/>
                    </a:lnTo>
                    <a:lnTo>
                      <a:pt x="9" y="35"/>
                    </a:lnTo>
                    <a:lnTo>
                      <a:pt x="19" y="27"/>
                    </a:lnTo>
                    <a:lnTo>
                      <a:pt x="30" y="31"/>
                    </a:lnTo>
                    <a:lnTo>
                      <a:pt x="27" y="20"/>
                    </a:lnTo>
                    <a:lnTo>
                      <a:pt x="34" y="1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6" name="Freeform 130"/>
              <p:cNvSpPr>
                <a:spLocks/>
              </p:cNvSpPr>
              <p:nvPr/>
            </p:nvSpPr>
            <p:spPr bwMode="auto">
              <a:xfrm>
                <a:off x="1719" y="1726"/>
                <a:ext cx="34" cy="33"/>
              </a:xfrm>
              <a:custGeom>
                <a:avLst/>
                <a:gdLst>
                  <a:gd name="T0" fmla="*/ 5 w 34"/>
                  <a:gd name="T1" fmla="*/ 31 h 33"/>
                  <a:gd name="T2" fmla="*/ 7 w 34"/>
                  <a:gd name="T3" fmla="*/ 20 h 33"/>
                  <a:gd name="T4" fmla="*/ 0 w 34"/>
                  <a:gd name="T5" fmla="*/ 10 h 33"/>
                  <a:gd name="T6" fmla="*/ 11 w 34"/>
                  <a:gd name="T7" fmla="*/ 10 h 33"/>
                  <a:gd name="T8" fmla="*/ 18 w 34"/>
                  <a:gd name="T9" fmla="*/ 0 h 33"/>
                  <a:gd name="T10" fmla="*/ 23 w 34"/>
                  <a:gd name="T11" fmla="*/ 11 h 33"/>
                  <a:gd name="T12" fmla="*/ 34 w 34"/>
                  <a:gd name="T13" fmla="*/ 14 h 33"/>
                  <a:gd name="T14" fmla="*/ 24 w 34"/>
                  <a:gd name="T15" fmla="*/ 22 h 33"/>
                  <a:gd name="T16" fmla="*/ 25 w 34"/>
                  <a:gd name="T17" fmla="*/ 33 h 33"/>
                  <a:gd name="T18" fmla="*/ 16 w 34"/>
                  <a:gd name="T19" fmla="*/ 26 h 33"/>
                  <a:gd name="T20" fmla="*/ 5 w 34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5" y="31"/>
                    </a:moveTo>
                    <a:lnTo>
                      <a:pt x="7" y="20"/>
                    </a:lnTo>
                    <a:lnTo>
                      <a:pt x="0" y="10"/>
                    </a:lnTo>
                    <a:lnTo>
                      <a:pt x="11" y="10"/>
                    </a:lnTo>
                    <a:lnTo>
                      <a:pt x="18" y="0"/>
                    </a:lnTo>
                    <a:lnTo>
                      <a:pt x="23" y="11"/>
                    </a:lnTo>
                    <a:lnTo>
                      <a:pt x="34" y="14"/>
                    </a:lnTo>
                    <a:lnTo>
                      <a:pt x="24" y="22"/>
                    </a:lnTo>
                    <a:lnTo>
                      <a:pt x="25" y="33"/>
                    </a:lnTo>
                    <a:lnTo>
                      <a:pt x="16" y="26"/>
                    </a:lnTo>
                    <a:lnTo>
                      <a:pt x="5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7" name="Freeform 131"/>
              <p:cNvSpPr>
                <a:spLocks/>
              </p:cNvSpPr>
              <p:nvPr/>
            </p:nvSpPr>
            <p:spPr bwMode="auto">
              <a:xfrm>
                <a:off x="1886" y="1549"/>
                <a:ext cx="33" cy="33"/>
              </a:xfrm>
              <a:custGeom>
                <a:avLst/>
                <a:gdLst>
                  <a:gd name="T0" fmla="*/ 29 w 33"/>
                  <a:gd name="T1" fmla="*/ 2 h 33"/>
                  <a:gd name="T2" fmla="*/ 18 w 33"/>
                  <a:gd name="T3" fmla="*/ 7 h 33"/>
                  <a:gd name="T4" fmla="*/ 8 w 33"/>
                  <a:gd name="T5" fmla="*/ 0 h 33"/>
                  <a:gd name="T6" fmla="*/ 10 w 33"/>
                  <a:gd name="T7" fmla="*/ 11 h 33"/>
                  <a:gd name="T8" fmla="*/ 0 w 33"/>
                  <a:gd name="T9" fmla="*/ 19 h 33"/>
                  <a:gd name="T10" fmla="*/ 11 w 33"/>
                  <a:gd name="T11" fmla="*/ 22 h 33"/>
                  <a:gd name="T12" fmla="*/ 15 w 33"/>
                  <a:gd name="T13" fmla="*/ 33 h 33"/>
                  <a:gd name="T14" fmla="*/ 22 w 33"/>
                  <a:gd name="T15" fmla="*/ 23 h 33"/>
                  <a:gd name="T16" fmla="*/ 33 w 33"/>
                  <a:gd name="T17" fmla="*/ 23 h 33"/>
                  <a:gd name="T18" fmla="*/ 26 w 33"/>
                  <a:gd name="T19" fmla="*/ 13 h 33"/>
                  <a:gd name="T20" fmla="*/ 29 w 33"/>
                  <a:gd name="T21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9" y="2"/>
                    </a:moveTo>
                    <a:lnTo>
                      <a:pt x="18" y="7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1" y="22"/>
                    </a:lnTo>
                    <a:lnTo>
                      <a:pt x="15" y="33"/>
                    </a:lnTo>
                    <a:lnTo>
                      <a:pt x="22" y="23"/>
                    </a:lnTo>
                    <a:lnTo>
                      <a:pt x="33" y="23"/>
                    </a:lnTo>
                    <a:lnTo>
                      <a:pt x="26" y="13"/>
                    </a:lnTo>
                    <a:lnTo>
                      <a:pt x="29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8" name="Freeform 132"/>
              <p:cNvSpPr>
                <a:spLocks/>
              </p:cNvSpPr>
              <p:nvPr/>
            </p:nvSpPr>
            <p:spPr bwMode="auto">
              <a:xfrm>
                <a:off x="1754" y="1750"/>
                <a:ext cx="33" cy="34"/>
              </a:xfrm>
              <a:custGeom>
                <a:avLst/>
                <a:gdLst>
                  <a:gd name="T0" fmla="*/ 10 w 33"/>
                  <a:gd name="T1" fmla="*/ 34 h 34"/>
                  <a:gd name="T2" fmla="*/ 10 w 33"/>
                  <a:gd name="T3" fmla="*/ 22 h 34"/>
                  <a:gd name="T4" fmla="*/ 0 w 33"/>
                  <a:gd name="T5" fmla="*/ 16 h 34"/>
                  <a:gd name="T6" fmla="*/ 11 w 33"/>
                  <a:gd name="T7" fmla="*/ 11 h 34"/>
                  <a:gd name="T8" fmla="*/ 14 w 33"/>
                  <a:gd name="T9" fmla="*/ 0 h 34"/>
                  <a:gd name="T10" fmla="*/ 21 w 33"/>
                  <a:gd name="T11" fmla="*/ 9 h 34"/>
                  <a:gd name="T12" fmla="*/ 33 w 33"/>
                  <a:gd name="T13" fmla="*/ 8 h 34"/>
                  <a:gd name="T14" fmla="*/ 26 w 33"/>
                  <a:gd name="T15" fmla="*/ 18 h 34"/>
                  <a:gd name="T16" fmla="*/ 30 w 33"/>
                  <a:gd name="T17" fmla="*/ 29 h 34"/>
                  <a:gd name="T18" fmla="*/ 19 w 33"/>
                  <a:gd name="T19" fmla="*/ 26 h 34"/>
                  <a:gd name="T20" fmla="*/ 10 w 33"/>
                  <a:gd name="T21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10" y="34"/>
                    </a:moveTo>
                    <a:lnTo>
                      <a:pt x="10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lnTo>
                      <a:pt x="21" y="9"/>
                    </a:lnTo>
                    <a:lnTo>
                      <a:pt x="33" y="8"/>
                    </a:lnTo>
                    <a:lnTo>
                      <a:pt x="26" y="18"/>
                    </a:lnTo>
                    <a:lnTo>
                      <a:pt x="30" y="29"/>
                    </a:lnTo>
                    <a:lnTo>
                      <a:pt x="19" y="26"/>
                    </a:lnTo>
                    <a:lnTo>
                      <a:pt x="10" y="3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9" name="Freeform 133"/>
              <p:cNvSpPr>
                <a:spLocks/>
              </p:cNvSpPr>
              <p:nvPr/>
            </p:nvSpPr>
            <p:spPr bwMode="auto">
              <a:xfrm>
                <a:off x="1852" y="1524"/>
                <a:ext cx="33" cy="34"/>
              </a:xfrm>
              <a:custGeom>
                <a:avLst/>
                <a:gdLst>
                  <a:gd name="T0" fmla="*/ 23 w 33"/>
                  <a:gd name="T1" fmla="*/ 0 h 34"/>
                  <a:gd name="T2" fmla="*/ 13 w 33"/>
                  <a:gd name="T3" fmla="*/ 8 h 34"/>
                  <a:gd name="T4" fmla="*/ 2 w 33"/>
                  <a:gd name="T5" fmla="*/ 5 h 34"/>
                  <a:gd name="T6" fmla="*/ 6 w 33"/>
                  <a:gd name="T7" fmla="*/ 16 h 34"/>
                  <a:gd name="T8" fmla="*/ 0 w 33"/>
                  <a:gd name="T9" fmla="*/ 26 h 34"/>
                  <a:gd name="T10" fmla="*/ 12 w 33"/>
                  <a:gd name="T11" fmla="*/ 25 h 34"/>
                  <a:gd name="T12" fmla="*/ 19 w 33"/>
                  <a:gd name="T13" fmla="*/ 34 h 34"/>
                  <a:gd name="T14" fmla="*/ 22 w 33"/>
                  <a:gd name="T15" fmla="*/ 23 h 34"/>
                  <a:gd name="T16" fmla="*/ 33 w 33"/>
                  <a:gd name="T17" fmla="*/ 18 h 34"/>
                  <a:gd name="T18" fmla="*/ 23 w 33"/>
                  <a:gd name="T19" fmla="*/ 12 h 34"/>
                  <a:gd name="T20" fmla="*/ 23 w 33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23" y="0"/>
                    </a:moveTo>
                    <a:lnTo>
                      <a:pt x="13" y="8"/>
                    </a:lnTo>
                    <a:lnTo>
                      <a:pt x="2" y="5"/>
                    </a:lnTo>
                    <a:lnTo>
                      <a:pt x="6" y="16"/>
                    </a:lnTo>
                    <a:lnTo>
                      <a:pt x="0" y="26"/>
                    </a:lnTo>
                    <a:lnTo>
                      <a:pt x="12" y="25"/>
                    </a:lnTo>
                    <a:lnTo>
                      <a:pt x="19" y="34"/>
                    </a:lnTo>
                    <a:lnTo>
                      <a:pt x="22" y="23"/>
                    </a:lnTo>
                    <a:lnTo>
                      <a:pt x="33" y="18"/>
                    </a:lnTo>
                    <a:lnTo>
                      <a:pt x="23" y="12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0" name="Freeform 134"/>
              <p:cNvSpPr>
                <a:spLocks/>
              </p:cNvSpPr>
              <p:nvPr/>
            </p:nvSpPr>
            <p:spPr bwMode="auto">
              <a:xfrm>
                <a:off x="2011" y="1594"/>
                <a:ext cx="50" cy="61"/>
              </a:xfrm>
              <a:custGeom>
                <a:avLst/>
                <a:gdLst>
                  <a:gd name="T0" fmla="*/ 36 w 36"/>
                  <a:gd name="T1" fmla="*/ 18 h 44"/>
                  <a:gd name="T2" fmla="*/ 0 w 36"/>
                  <a:gd name="T3" fmla="*/ 0 h 44"/>
                  <a:gd name="T4" fmla="*/ 5 w 36"/>
                  <a:gd name="T5" fmla="*/ 44 h 44"/>
                  <a:gd name="T6" fmla="*/ 36 w 36"/>
                  <a:gd name="T7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4">
                    <a:moveTo>
                      <a:pt x="36" y="18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" y="15"/>
                      <a:pt x="6" y="30"/>
                      <a:pt x="5" y="44"/>
                    </a:cubicBezTo>
                    <a:lnTo>
                      <a:pt x="36" y="1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1" name="Freeform 135"/>
              <p:cNvSpPr>
                <a:spLocks/>
              </p:cNvSpPr>
              <p:nvPr/>
            </p:nvSpPr>
            <p:spPr bwMode="auto">
              <a:xfrm>
                <a:off x="1963" y="1513"/>
                <a:ext cx="56" cy="52"/>
              </a:xfrm>
              <a:custGeom>
                <a:avLst/>
                <a:gdLst>
                  <a:gd name="T0" fmla="*/ 41 w 41"/>
                  <a:gd name="T1" fmla="*/ 0 h 38"/>
                  <a:gd name="T2" fmla="*/ 0 w 41"/>
                  <a:gd name="T3" fmla="*/ 2 h 38"/>
                  <a:gd name="T4" fmla="*/ 26 w 41"/>
                  <a:gd name="T5" fmla="*/ 38 h 38"/>
                  <a:gd name="T6" fmla="*/ 41 w 41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1" y="13"/>
                      <a:pt x="20" y="25"/>
                      <a:pt x="26" y="38"/>
                    </a:cubicBez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2" name="Freeform 136"/>
              <p:cNvSpPr>
                <a:spLocks/>
              </p:cNvSpPr>
              <p:nvPr/>
            </p:nvSpPr>
            <p:spPr bwMode="auto">
              <a:xfrm>
                <a:off x="1893" y="1441"/>
                <a:ext cx="52" cy="57"/>
              </a:xfrm>
              <a:custGeom>
                <a:avLst/>
                <a:gdLst>
                  <a:gd name="T0" fmla="*/ 36 w 38"/>
                  <a:gd name="T1" fmla="*/ 0 h 41"/>
                  <a:gd name="T2" fmla="*/ 0 w 38"/>
                  <a:gd name="T3" fmla="*/ 19 h 41"/>
                  <a:gd name="T4" fmla="*/ 38 w 38"/>
                  <a:gd name="T5" fmla="*/ 41 h 41"/>
                  <a:gd name="T6" fmla="*/ 36 w 38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36" y="0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14" y="24"/>
                      <a:pt x="27" y="31"/>
                      <a:pt x="38" y="41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3" name="Freeform 137"/>
              <p:cNvSpPr>
                <a:spLocks/>
              </p:cNvSpPr>
              <p:nvPr/>
            </p:nvSpPr>
            <p:spPr bwMode="auto">
              <a:xfrm>
                <a:off x="1808" y="1408"/>
                <a:ext cx="60" cy="50"/>
              </a:xfrm>
              <a:custGeom>
                <a:avLst/>
                <a:gdLst>
                  <a:gd name="T0" fmla="*/ 24 w 44"/>
                  <a:gd name="T1" fmla="*/ 0 h 36"/>
                  <a:gd name="T2" fmla="*/ 0 w 44"/>
                  <a:gd name="T3" fmla="*/ 33 h 36"/>
                  <a:gd name="T4" fmla="*/ 44 w 44"/>
                  <a:gd name="T5" fmla="*/ 36 h 36"/>
                  <a:gd name="T6" fmla="*/ 24 w 44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6">
                    <a:moveTo>
                      <a:pt x="24" y="0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15" y="31"/>
                      <a:pt x="30" y="33"/>
                      <a:pt x="44" y="36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4" name="Freeform 138"/>
              <p:cNvSpPr>
                <a:spLocks/>
              </p:cNvSpPr>
              <p:nvPr/>
            </p:nvSpPr>
            <p:spPr bwMode="auto">
              <a:xfrm>
                <a:off x="1724" y="1422"/>
                <a:ext cx="57" cy="55"/>
              </a:xfrm>
              <a:custGeom>
                <a:avLst/>
                <a:gdLst>
                  <a:gd name="T0" fmla="*/ 9 w 42"/>
                  <a:gd name="T1" fmla="*/ 0 h 40"/>
                  <a:gd name="T2" fmla="*/ 0 w 42"/>
                  <a:gd name="T3" fmla="*/ 40 h 40"/>
                  <a:gd name="T4" fmla="*/ 42 w 42"/>
                  <a:gd name="T5" fmla="*/ 24 h 40"/>
                  <a:gd name="T6" fmla="*/ 9 w 4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0">
                    <a:moveTo>
                      <a:pt x="9" y="0"/>
                    </a:moveTo>
                    <a:cubicBezTo>
                      <a:pt x="0" y="40"/>
                      <a:pt x="0" y="40"/>
                      <a:pt x="0" y="40"/>
                    </a:cubicBezTo>
                    <a:cubicBezTo>
                      <a:pt x="13" y="32"/>
                      <a:pt x="27" y="27"/>
                      <a:pt x="42" y="24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5" name="Freeform 139"/>
              <p:cNvSpPr>
                <a:spLocks/>
              </p:cNvSpPr>
              <p:nvPr/>
            </p:nvSpPr>
            <p:spPr bwMode="auto">
              <a:xfrm>
                <a:off x="1645" y="1479"/>
                <a:ext cx="55" cy="53"/>
              </a:xfrm>
              <a:custGeom>
                <a:avLst/>
                <a:gdLst>
                  <a:gd name="T0" fmla="*/ 0 w 40"/>
                  <a:gd name="T1" fmla="*/ 0 h 39"/>
                  <a:gd name="T2" fmla="*/ 10 w 40"/>
                  <a:gd name="T3" fmla="*/ 39 h 39"/>
                  <a:gd name="T4" fmla="*/ 40 w 40"/>
                  <a:gd name="T5" fmla="*/ 8 h 39"/>
                  <a:gd name="T6" fmla="*/ 0 w 40"/>
                  <a:gd name="T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9">
                    <a:moveTo>
                      <a:pt x="0" y="0"/>
                    </a:moveTo>
                    <a:cubicBezTo>
                      <a:pt x="10" y="39"/>
                      <a:pt x="10" y="39"/>
                      <a:pt x="10" y="39"/>
                    </a:cubicBezTo>
                    <a:cubicBezTo>
                      <a:pt x="18" y="27"/>
                      <a:pt x="29" y="16"/>
                      <a:pt x="40" y="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6" name="Freeform 140"/>
              <p:cNvSpPr>
                <a:spLocks/>
              </p:cNvSpPr>
              <p:nvPr/>
            </p:nvSpPr>
            <p:spPr bwMode="auto">
              <a:xfrm>
                <a:off x="1587" y="1554"/>
                <a:ext cx="55" cy="58"/>
              </a:xfrm>
              <a:custGeom>
                <a:avLst/>
                <a:gdLst>
                  <a:gd name="T0" fmla="*/ 0 w 40"/>
                  <a:gd name="T1" fmla="*/ 9 h 42"/>
                  <a:gd name="T2" fmla="*/ 26 w 40"/>
                  <a:gd name="T3" fmla="*/ 42 h 42"/>
                  <a:gd name="T4" fmla="*/ 40 w 40"/>
                  <a:gd name="T5" fmla="*/ 0 h 42"/>
                  <a:gd name="T6" fmla="*/ 0 w 40"/>
                  <a:gd name="T7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2">
                    <a:moveTo>
                      <a:pt x="0" y="9"/>
                    </a:moveTo>
                    <a:cubicBezTo>
                      <a:pt x="26" y="42"/>
                      <a:pt x="26" y="42"/>
                      <a:pt x="26" y="42"/>
                    </a:cubicBezTo>
                    <a:cubicBezTo>
                      <a:pt x="28" y="27"/>
                      <a:pt x="33" y="13"/>
                      <a:pt x="40" y="0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7" name="Freeform 141"/>
              <p:cNvSpPr>
                <a:spLocks/>
              </p:cNvSpPr>
              <p:nvPr/>
            </p:nvSpPr>
            <p:spPr bwMode="auto">
              <a:xfrm>
                <a:off x="1574" y="1637"/>
                <a:ext cx="49" cy="62"/>
              </a:xfrm>
              <a:custGeom>
                <a:avLst/>
                <a:gdLst>
                  <a:gd name="T0" fmla="*/ 0 w 36"/>
                  <a:gd name="T1" fmla="*/ 26 h 45"/>
                  <a:gd name="T2" fmla="*/ 36 w 36"/>
                  <a:gd name="T3" fmla="*/ 45 h 45"/>
                  <a:gd name="T4" fmla="*/ 32 w 36"/>
                  <a:gd name="T5" fmla="*/ 0 h 45"/>
                  <a:gd name="T6" fmla="*/ 0 w 36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5">
                    <a:moveTo>
                      <a:pt x="0" y="26"/>
                    </a:moveTo>
                    <a:cubicBezTo>
                      <a:pt x="36" y="45"/>
                      <a:pt x="36" y="45"/>
                      <a:pt x="36" y="45"/>
                    </a:cubicBezTo>
                    <a:cubicBezTo>
                      <a:pt x="32" y="30"/>
                      <a:pt x="31" y="15"/>
                      <a:pt x="32" y="0"/>
                    </a:cubicBez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8" name="Freeform 142"/>
              <p:cNvSpPr>
                <a:spLocks/>
              </p:cNvSpPr>
              <p:nvPr/>
            </p:nvSpPr>
            <p:spPr bwMode="auto">
              <a:xfrm>
                <a:off x="1605" y="1724"/>
                <a:ext cx="55" cy="52"/>
              </a:xfrm>
              <a:custGeom>
                <a:avLst/>
                <a:gdLst>
                  <a:gd name="T0" fmla="*/ 0 w 40"/>
                  <a:gd name="T1" fmla="*/ 37 h 38"/>
                  <a:gd name="T2" fmla="*/ 40 w 40"/>
                  <a:gd name="T3" fmla="*/ 38 h 38"/>
                  <a:gd name="T4" fmla="*/ 18 w 40"/>
                  <a:gd name="T5" fmla="*/ 0 h 38"/>
                  <a:gd name="T6" fmla="*/ 0 w 40"/>
                  <a:gd name="T7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8">
                    <a:moveTo>
                      <a:pt x="0" y="37"/>
                    </a:moveTo>
                    <a:cubicBezTo>
                      <a:pt x="40" y="38"/>
                      <a:pt x="40" y="38"/>
                      <a:pt x="40" y="38"/>
                    </a:cubicBezTo>
                    <a:cubicBezTo>
                      <a:pt x="31" y="26"/>
                      <a:pt x="23" y="14"/>
                      <a:pt x="18" y="0"/>
                    </a:cubicBez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9" name="Freeform 143"/>
              <p:cNvSpPr>
                <a:spLocks/>
              </p:cNvSpPr>
              <p:nvPr/>
            </p:nvSpPr>
            <p:spPr bwMode="auto">
              <a:xfrm>
                <a:off x="1675" y="1797"/>
                <a:ext cx="53" cy="56"/>
              </a:xfrm>
              <a:custGeom>
                <a:avLst/>
                <a:gdLst>
                  <a:gd name="T0" fmla="*/ 0 w 38"/>
                  <a:gd name="T1" fmla="*/ 41 h 41"/>
                  <a:gd name="T2" fmla="*/ 38 w 38"/>
                  <a:gd name="T3" fmla="*/ 25 h 41"/>
                  <a:gd name="T4" fmla="*/ 1 w 38"/>
                  <a:gd name="T5" fmla="*/ 0 h 41"/>
                  <a:gd name="T6" fmla="*/ 0 w 38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0" y="41"/>
                    </a:moveTo>
                    <a:cubicBezTo>
                      <a:pt x="38" y="25"/>
                      <a:pt x="38" y="25"/>
                      <a:pt x="38" y="25"/>
                    </a:cubicBezTo>
                    <a:cubicBezTo>
                      <a:pt x="24" y="18"/>
                      <a:pt x="12" y="10"/>
                      <a:pt x="1" y="0"/>
                    </a:cubicBezTo>
                    <a:lnTo>
                      <a:pt x="0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0" name="Freeform 144"/>
              <p:cNvSpPr>
                <a:spLocks/>
              </p:cNvSpPr>
              <p:nvPr/>
            </p:nvSpPr>
            <p:spPr bwMode="auto">
              <a:xfrm>
                <a:off x="1751" y="1842"/>
                <a:ext cx="61" cy="52"/>
              </a:xfrm>
              <a:custGeom>
                <a:avLst/>
                <a:gdLst>
                  <a:gd name="T0" fmla="*/ 16 w 44"/>
                  <a:gd name="T1" fmla="*/ 38 h 38"/>
                  <a:gd name="T2" fmla="*/ 44 w 44"/>
                  <a:gd name="T3" fmla="*/ 8 h 38"/>
                  <a:gd name="T4" fmla="*/ 0 w 44"/>
                  <a:gd name="T5" fmla="*/ 0 h 38"/>
                  <a:gd name="T6" fmla="*/ 16 w 44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8">
                    <a:moveTo>
                      <a:pt x="16" y="38"/>
                    </a:moveTo>
                    <a:cubicBezTo>
                      <a:pt x="44" y="8"/>
                      <a:pt x="44" y="8"/>
                      <a:pt x="44" y="8"/>
                    </a:cubicBezTo>
                    <a:cubicBezTo>
                      <a:pt x="29" y="7"/>
                      <a:pt x="14" y="5"/>
                      <a:pt x="0" y="0"/>
                    </a:cubicBezTo>
                    <a:lnTo>
                      <a:pt x="16" y="3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1" name="Freeform 145"/>
              <p:cNvSpPr>
                <a:spLocks/>
              </p:cNvSpPr>
              <p:nvPr/>
            </p:nvSpPr>
            <p:spPr bwMode="auto">
              <a:xfrm>
                <a:off x="1838" y="1836"/>
                <a:ext cx="59" cy="54"/>
              </a:xfrm>
              <a:custGeom>
                <a:avLst/>
                <a:gdLst>
                  <a:gd name="T0" fmla="*/ 31 w 43"/>
                  <a:gd name="T1" fmla="*/ 39 h 39"/>
                  <a:gd name="T2" fmla="*/ 43 w 43"/>
                  <a:gd name="T3" fmla="*/ 0 h 39"/>
                  <a:gd name="T4" fmla="*/ 0 w 43"/>
                  <a:gd name="T5" fmla="*/ 12 h 39"/>
                  <a:gd name="T6" fmla="*/ 31 w 43"/>
                  <a:gd name="T7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9">
                    <a:moveTo>
                      <a:pt x="31" y="39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29" y="6"/>
                      <a:pt x="14" y="10"/>
                      <a:pt x="0" y="12"/>
                    </a:cubicBezTo>
                    <a:lnTo>
                      <a:pt x="31" y="3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2" name="Freeform 146"/>
              <p:cNvSpPr>
                <a:spLocks/>
              </p:cNvSpPr>
              <p:nvPr/>
            </p:nvSpPr>
            <p:spPr bwMode="auto">
              <a:xfrm>
                <a:off x="1920" y="1786"/>
                <a:ext cx="54" cy="56"/>
              </a:xfrm>
              <a:custGeom>
                <a:avLst/>
                <a:gdLst>
                  <a:gd name="T0" fmla="*/ 39 w 39"/>
                  <a:gd name="T1" fmla="*/ 41 h 41"/>
                  <a:gd name="T2" fmla="*/ 34 w 39"/>
                  <a:gd name="T3" fmla="*/ 0 h 41"/>
                  <a:gd name="T4" fmla="*/ 0 w 39"/>
                  <a:gd name="T5" fmla="*/ 29 h 41"/>
                  <a:gd name="T6" fmla="*/ 39 w 39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1">
                    <a:moveTo>
                      <a:pt x="39" y="41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24" y="12"/>
                      <a:pt x="12" y="22"/>
                      <a:pt x="0" y="29"/>
                    </a:cubicBezTo>
                    <a:lnTo>
                      <a:pt x="39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3" name="Freeform 147"/>
              <p:cNvSpPr>
                <a:spLocks/>
              </p:cNvSpPr>
              <p:nvPr/>
            </p:nvSpPr>
            <p:spPr bwMode="auto">
              <a:xfrm>
                <a:off x="1988" y="1703"/>
                <a:ext cx="55" cy="55"/>
              </a:xfrm>
              <a:custGeom>
                <a:avLst/>
                <a:gdLst>
                  <a:gd name="T0" fmla="*/ 40 w 40"/>
                  <a:gd name="T1" fmla="*/ 34 h 40"/>
                  <a:gd name="T2" fmla="*/ 18 w 40"/>
                  <a:gd name="T3" fmla="*/ 0 h 40"/>
                  <a:gd name="T4" fmla="*/ 0 w 40"/>
                  <a:gd name="T5" fmla="*/ 40 h 40"/>
                  <a:gd name="T6" fmla="*/ 40 w 40"/>
                  <a:gd name="T7" fmla="*/ 3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0">
                    <a:moveTo>
                      <a:pt x="40" y="34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4" y="15"/>
                      <a:pt x="8" y="28"/>
                      <a:pt x="0" y="40"/>
                    </a:cubicBezTo>
                    <a:lnTo>
                      <a:pt x="40" y="34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60" name="矩形 159"/>
          <p:cNvSpPr/>
          <p:nvPr/>
        </p:nvSpPr>
        <p:spPr>
          <a:xfrm>
            <a:off x="1394372" y="1587659"/>
            <a:ext cx="6355257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账户及设置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命令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团队协作</a:t>
            </a:r>
            <a:endParaRPr lang="en-US" altLang="zh-CN" sz="28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54" name="矩形 53"/>
          <p:cNvSpPr/>
          <p:nvPr/>
        </p:nvSpPr>
        <p:spPr>
          <a:xfrm>
            <a:off x="3419872" y="620689"/>
            <a:ext cx="28276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课程目标</a:t>
            </a:r>
          </a:p>
        </p:txBody>
      </p:sp>
    </p:spTree>
    <p:extLst>
      <p:ext uri="{BB962C8B-B14F-4D97-AF65-F5344CB8AC3E}">
        <p14:creationId xmlns:p14="http://schemas.microsoft.com/office/powerpoint/2010/main" val="257648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395537" y="2420888"/>
            <a:ext cx="4752528" cy="3351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要求：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百度搜索 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并下载；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 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Bash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中运行 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--version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验证安装是否成功；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 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Bash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环境；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5" name="TextBox 6"/>
          <p:cNvSpPr txBox="1"/>
          <p:nvPr/>
        </p:nvSpPr>
        <p:spPr>
          <a:xfrm>
            <a:off x="691277" y="1196753"/>
            <a:ext cx="3748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下载并安装 </a:t>
            </a:r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Git 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工具</a:t>
            </a:r>
          </a:p>
        </p:txBody>
      </p:sp>
      <p:pic>
        <p:nvPicPr>
          <p:cNvPr id="45" name="Picture 2" descr="https://s3-eu-west-1.amazonaws.com/3tags-prod/article/550422df9457e/550422df9aac3/original.jpg"/>
          <p:cNvPicPr>
            <a:picLocks noChangeAspect="1" noChangeArrowheads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99" t="10863" b="2655"/>
          <a:stretch/>
        </p:blipFill>
        <p:spPr bwMode="auto">
          <a:xfrm>
            <a:off x="5220072" y="3174720"/>
            <a:ext cx="3744416" cy="286557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27377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539552" y="1725141"/>
            <a:ext cx="835292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 命令行</a:t>
            </a:r>
            <a:endParaRPr lang="en-US" altLang="zh-CN" sz="2400" dirty="0">
              <a:solidFill>
                <a:schemeClr val="bg2"/>
              </a:solidFill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Bash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Cmd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Power Shell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</a:t>
            </a:r>
            <a:endParaRPr lang="en-US" altLang="zh-CN" sz="2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chemeClr val="bg2"/>
                </a:solidFill>
                <a:ea typeface="微软雅黑" panose="020B0503020204020204" pitchFamily="34" charset="-122"/>
              </a:rPr>
              <a:t> GUI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</a:t>
            </a: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GUI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Github Desktop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</a:t>
            </a:r>
            <a:endParaRPr lang="en-US" altLang="zh-CN" sz="2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chemeClr val="bg2"/>
                </a:solidFill>
                <a:ea typeface="微软雅黑" panose="020B0503020204020204" pitchFamily="34" charset="-122"/>
              </a:rPr>
              <a:t> IDE</a:t>
            </a: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 集成</a:t>
            </a:r>
            <a:endParaRPr lang="en-US" altLang="zh-CN" sz="2400" dirty="0">
              <a:solidFill>
                <a:schemeClr val="bg2"/>
              </a:solidFill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Visual Studio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Eclipse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IntelliJ IDE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</a:t>
            </a:r>
            <a:endParaRPr lang="en-US" altLang="zh-CN" sz="2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539552" y="908720"/>
            <a:ext cx="37521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</a:t>
            </a:r>
            <a:r>
              <a:rPr lang="zh-CN" altLang="en-US" sz="32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使用方式</a:t>
            </a:r>
          </a:p>
        </p:txBody>
      </p:sp>
    </p:spTree>
    <p:extLst>
      <p:ext uri="{BB962C8B-B14F-4D97-AF65-F5344CB8AC3E}">
        <p14:creationId xmlns:p14="http://schemas.microsoft.com/office/powerpoint/2010/main" val="426965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683568" y="1387585"/>
            <a:ext cx="756084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光标颜色</a:t>
            </a:r>
            <a:endParaRPr lang="en-US" altLang="zh-CN" sz="2400" dirty="0">
              <a:solidFill>
                <a:schemeClr val="bg2"/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ea typeface="微软雅黑" panose="020B0503020204020204" pitchFamily="34" charset="-122"/>
              </a:rPr>
              <a:t>     </a:t>
            </a: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默认：</a:t>
            </a:r>
            <a:r>
              <a:rPr lang="zh-CN" altLang="en-US" sz="2400" b="1" dirty="0">
                <a:solidFill>
                  <a:schemeClr val="bg2"/>
                </a:solidFill>
                <a:ea typeface="微软雅黑" panose="020B0503020204020204" pitchFamily="34" charset="-122"/>
              </a:rPr>
              <a:t>白色</a:t>
            </a: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，改成：</a:t>
            </a:r>
            <a:r>
              <a:rPr lang="zh-CN" altLang="en-US" sz="2400" b="1" dirty="0">
                <a:solidFill>
                  <a:schemeClr val="bg2"/>
                </a:solidFill>
                <a:ea typeface="微软雅黑" panose="020B0503020204020204" pitchFamily="34" charset="-122"/>
              </a:rPr>
              <a:t>绿色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光标形状</a:t>
            </a:r>
            <a:endParaRPr lang="en-US" altLang="zh-CN" sz="2400" dirty="0">
              <a:solidFill>
                <a:schemeClr val="bg2"/>
              </a:solidFill>
              <a:ea typeface="微软雅黑" panose="020B0503020204020204" pitchFamily="34" charset="-122"/>
            </a:endParaRPr>
          </a:p>
          <a:p>
            <a:pPr marL="0" lvl="1"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     默认：</a:t>
            </a:r>
            <a:r>
              <a:rPr lang="zh-CN" altLang="en-US" sz="2400" b="1" dirty="0">
                <a:solidFill>
                  <a:schemeClr val="bg2"/>
                </a:solidFill>
                <a:ea typeface="微软雅黑" panose="020B0503020204020204" pitchFamily="34" charset="-122"/>
              </a:rPr>
              <a:t>下划线</a:t>
            </a: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，改成：</a:t>
            </a:r>
            <a:r>
              <a:rPr lang="zh-CN" altLang="en-US" sz="2400" b="1" dirty="0">
                <a:solidFill>
                  <a:schemeClr val="bg2"/>
                </a:solidFill>
                <a:ea typeface="微软雅黑" panose="020B0503020204020204" pitchFamily="34" charset="-122"/>
              </a:rPr>
              <a:t>块状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光标闪烁</a:t>
            </a:r>
            <a:endParaRPr lang="en-US" altLang="zh-CN" sz="2400" dirty="0">
              <a:solidFill>
                <a:schemeClr val="bg2"/>
              </a:solidFill>
              <a:ea typeface="微软雅黑" panose="020B0503020204020204" pitchFamily="34" charset="-122"/>
            </a:endParaRPr>
          </a:p>
          <a:p>
            <a:pPr marL="0" lvl="1"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     默认：</a:t>
            </a:r>
            <a:r>
              <a:rPr lang="zh-CN" altLang="en-US" sz="2400" b="1" dirty="0">
                <a:solidFill>
                  <a:schemeClr val="bg2"/>
                </a:solidFill>
                <a:ea typeface="微软雅黑" panose="020B0503020204020204" pitchFamily="34" charset="-122"/>
              </a:rPr>
              <a:t>闪烁</a:t>
            </a: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，改成：</a:t>
            </a:r>
            <a:r>
              <a:rPr lang="zh-CN" altLang="en-US" sz="2400" b="1" dirty="0">
                <a:solidFill>
                  <a:schemeClr val="bg2"/>
                </a:solidFill>
                <a:ea typeface="微软雅黑" panose="020B0503020204020204" pitchFamily="34" charset="-122"/>
              </a:rPr>
              <a:t>不闪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字体大小</a:t>
            </a:r>
            <a:endParaRPr lang="en-US" altLang="zh-CN" sz="2400" dirty="0">
              <a:solidFill>
                <a:schemeClr val="bg2"/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     默认：</a:t>
            </a:r>
            <a:r>
              <a:rPr lang="en-US" altLang="zh-CN" sz="2400" b="1" dirty="0">
                <a:solidFill>
                  <a:schemeClr val="bg2"/>
                </a:solidFill>
                <a:ea typeface="微软雅黑" panose="020B0503020204020204" pitchFamily="34" charset="-122"/>
              </a:rPr>
              <a:t>9</a:t>
            </a:r>
            <a:r>
              <a:rPr lang="zh-CN" altLang="en-US" sz="2400" b="1" dirty="0">
                <a:solidFill>
                  <a:schemeClr val="bg2"/>
                </a:solidFill>
                <a:ea typeface="微软雅黑" panose="020B0503020204020204" pitchFamily="34" charset="-122"/>
              </a:rPr>
              <a:t>号字</a:t>
            </a:r>
            <a:r>
              <a:rPr lang="zh-CN" altLang="en-US" sz="2400" dirty="0">
                <a:solidFill>
                  <a:schemeClr val="bg2"/>
                </a:solidFill>
                <a:ea typeface="微软雅黑" panose="020B0503020204020204" pitchFamily="34" charset="-122"/>
              </a:rPr>
              <a:t>，改成：</a:t>
            </a:r>
            <a:r>
              <a:rPr lang="en-US" altLang="zh-CN" sz="2400" b="1" dirty="0">
                <a:solidFill>
                  <a:schemeClr val="bg2"/>
                </a:solidFill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solidFill>
                  <a:schemeClr val="bg2"/>
                </a:solidFill>
                <a:ea typeface="微软雅黑" panose="020B0503020204020204" pitchFamily="34" charset="-122"/>
              </a:rPr>
              <a:t>号</a:t>
            </a:r>
          </a:p>
        </p:txBody>
      </p:sp>
      <p:sp>
        <p:nvSpPr>
          <p:cNvPr id="54" name="矩形 53"/>
          <p:cNvSpPr/>
          <p:nvPr/>
        </p:nvSpPr>
        <p:spPr>
          <a:xfrm>
            <a:off x="683568" y="764704"/>
            <a:ext cx="417646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设置 </a:t>
            </a:r>
            <a:r>
              <a:rPr lang="en-US" altLang="zh-CN" sz="3200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</a:t>
            </a:r>
            <a:r>
              <a:rPr lang="en-US" altLang="zh-CN" sz="32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Bash </a:t>
            </a:r>
            <a:r>
              <a:rPr lang="zh-CN" altLang="en-US" sz="32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环境</a:t>
            </a:r>
          </a:p>
        </p:txBody>
      </p:sp>
    </p:spTree>
    <p:extLst>
      <p:ext uri="{BB962C8B-B14F-4D97-AF65-F5344CB8AC3E}">
        <p14:creationId xmlns:p14="http://schemas.microsoft.com/office/powerpoint/2010/main" val="429361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E082A12-53D4-4038-BB01-FC47E5F26EE9}"/>
              </a:ext>
            </a:extLst>
          </p:cNvPr>
          <p:cNvGrpSpPr/>
          <p:nvPr/>
        </p:nvGrpSpPr>
        <p:grpSpPr>
          <a:xfrm>
            <a:off x="7603640" y="5155161"/>
            <a:ext cx="1528790" cy="1294854"/>
            <a:chOff x="479377" y="1198042"/>
            <a:chExt cx="1528790" cy="1294854"/>
          </a:xfrm>
        </p:grpSpPr>
        <p:graphicFrame>
          <p:nvGraphicFramePr>
            <p:cNvPr id="2" name="图表 1"/>
            <p:cNvGraphicFramePr/>
            <p:nvPr>
              <p:extLst>
                <p:ext uri="{D42A27DB-BD31-4B8C-83A1-F6EECF244321}">
                  <p14:modId xmlns:p14="http://schemas.microsoft.com/office/powerpoint/2010/main" val="1683491612"/>
                </p:ext>
              </p:extLst>
            </p:nvPr>
          </p:nvGraphicFramePr>
          <p:xfrm>
            <a:off x="479377" y="1198042"/>
            <a:ext cx="1528790" cy="129485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217" name="Group 104"/>
            <p:cNvGrpSpPr>
              <a:grpSpLocks noChangeAspect="1"/>
            </p:cNvGrpSpPr>
            <p:nvPr/>
          </p:nvGrpSpPr>
          <p:grpSpPr bwMode="auto">
            <a:xfrm>
              <a:off x="1135760" y="1653132"/>
              <a:ext cx="216024" cy="384672"/>
              <a:chOff x="1574" y="1407"/>
              <a:chExt cx="488" cy="698"/>
            </a:xfrm>
          </p:grpSpPr>
          <p:sp>
            <p:nvSpPr>
              <p:cNvPr id="6218" name="AutoShape 103"/>
              <p:cNvSpPr>
                <a:spLocks noChangeAspect="1" noChangeArrowheads="1" noTextEdit="1"/>
              </p:cNvSpPr>
              <p:nvPr/>
            </p:nvSpPr>
            <p:spPr bwMode="auto">
              <a:xfrm>
                <a:off x="1575" y="1407"/>
                <a:ext cx="487" cy="6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19" name="Rectangle 105"/>
              <p:cNvSpPr>
                <a:spLocks noChangeArrowheads="1"/>
              </p:cNvSpPr>
              <p:nvPr/>
            </p:nvSpPr>
            <p:spPr bwMode="auto">
              <a:xfrm>
                <a:off x="1704" y="1933"/>
                <a:ext cx="242" cy="99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0" name="Rectangle 106"/>
              <p:cNvSpPr>
                <a:spLocks noChangeArrowheads="1"/>
              </p:cNvSpPr>
              <p:nvPr/>
            </p:nvSpPr>
            <p:spPr bwMode="auto">
              <a:xfrm>
                <a:off x="1704" y="1944"/>
                <a:ext cx="242" cy="99"/>
              </a:xfrm>
              <a:prstGeom prst="rect">
                <a:avLst/>
              </a:prstGeom>
              <a:solidFill>
                <a:srgbClr val="F888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1" name="Freeform 107"/>
              <p:cNvSpPr>
                <a:spLocks/>
              </p:cNvSpPr>
              <p:nvPr/>
            </p:nvSpPr>
            <p:spPr bwMode="auto">
              <a:xfrm>
                <a:off x="1781" y="1945"/>
                <a:ext cx="164" cy="98"/>
              </a:xfrm>
              <a:custGeom>
                <a:avLst/>
                <a:gdLst>
                  <a:gd name="T0" fmla="*/ 0 w 119"/>
                  <a:gd name="T1" fmla="*/ 71 h 71"/>
                  <a:gd name="T2" fmla="*/ 119 w 119"/>
                  <a:gd name="T3" fmla="*/ 71 h 71"/>
                  <a:gd name="T4" fmla="*/ 119 w 119"/>
                  <a:gd name="T5" fmla="*/ 0 h 71"/>
                  <a:gd name="T6" fmla="*/ 93 w 119"/>
                  <a:gd name="T7" fmla="*/ 0 h 71"/>
                  <a:gd name="T8" fmla="*/ 0 w 119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71">
                    <a:moveTo>
                      <a:pt x="0" y="71"/>
                    </a:move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0"/>
                      <a:pt x="119" y="0"/>
                      <a:pt x="119" y="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2" y="24"/>
                      <a:pt x="31" y="48"/>
                      <a:pt x="0" y="71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2" name="Rectangle 108"/>
              <p:cNvSpPr>
                <a:spLocks noChangeArrowheads="1"/>
              </p:cNvSpPr>
              <p:nvPr/>
            </p:nvSpPr>
            <p:spPr bwMode="auto">
              <a:xfrm>
                <a:off x="1644" y="2026"/>
                <a:ext cx="368" cy="61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3" name="Rectangle 109"/>
              <p:cNvSpPr>
                <a:spLocks noChangeArrowheads="1"/>
              </p:cNvSpPr>
              <p:nvPr/>
            </p:nvSpPr>
            <p:spPr bwMode="auto">
              <a:xfrm>
                <a:off x="1644" y="2043"/>
                <a:ext cx="368" cy="61"/>
              </a:xfrm>
              <a:prstGeom prst="rect">
                <a:avLst/>
              </a:prstGeom>
              <a:solidFill>
                <a:srgbClr val="FF8D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4" name="Freeform 110"/>
              <p:cNvSpPr>
                <a:spLocks/>
              </p:cNvSpPr>
              <p:nvPr/>
            </p:nvSpPr>
            <p:spPr bwMode="auto">
              <a:xfrm>
                <a:off x="1781" y="2043"/>
                <a:ext cx="231" cy="61"/>
              </a:xfrm>
              <a:custGeom>
                <a:avLst/>
                <a:gdLst>
                  <a:gd name="T0" fmla="*/ 31 w 168"/>
                  <a:gd name="T1" fmla="*/ 19 h 44"/>
                  <a:gd name="T2" fmla="*/ 20 w 168"/>
                  <a:gd name="T3" fmla="*/ 27 h 44"/>
                  <a:gd name="T4" fmla="*/ 13 w 168"/>
                  <a:gd name="T5" fmla="*/ 33 h 44"/>
                  <a:gd name="T6" fmla="*/ 0 w 168"/>
                  <a:gd name="T7" fmla="*/ 44 h 44"/>
                  <a:gd name="T8" fmla="*/ 168 w 168"/>
                  <a:gd name="T9" fmla="*/ 44 h 44"/>
                  <a:gd name="T10" fmla="*/ 168 w 168"/>
                  <a:gd name="T11" fmla="*/ 0 h 44"/>
                  <a:gd name="T12" fmla="*/ 59 w 168"/>
                  <a:gd name="T13" fmla="*/ 0 h 44"/>
                  <a:gd name="T14" fmla="*/ 31 w 168"/>
                  <a:gd name="T15" fmla="*/ 1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8" h="44">
                    <a:moveTo>
                      <a:pt x="31" y="19"/>
                    </a:moveTo>
                    <a:cubicBezTo>
                      <a:pt x="28" y="22"/>
                      <a:pt x="24" y="24"/>
                      <a:pt x="20" y="27"/>
                    </a:cubicBezTo>
                    <a:cubicBezTo>
                      <a:pt x="18" y="29"/>
                      <a:pt x="15" y="31"/>
                      <a:pt x="13" y="33"/>
                    </a:cubicBezTo>
                    <a:cubicBezTo>
                      <a:pt x="9" y="37"/>
                      <a:pt x="4" y="40"/>
                      <a:pt x="0" y="44"/>
                    </a:cubicBezTo>
                    <a:cubicBezTo>
                      <a:pt x="168" y="44"/>
                      <a:pt x="168" y="44"/>
                      <a:pt x="168" y="44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0" y="6"/>
                      <a:pt x="40" y="12"/>
                      <a:pt x="31" y="19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5" name="Oval 111"/>
              <p:cNvSpPr>
                <a:spLocks noChangeArrowheads="1"/>
              </p:cNvSpPr>
              <p:nvPr/>
            </p:nvSpPr>
            <p:spPr bwMode="auto">
              <a:xfrm>
                <a:off x="1795" y="1868"/>
                <a:ext cx="65" cy="65"/>
              </a:xfrm>
              <a:prstGeom prst="ellipse">
                <a:avLst/>
              </a:prstGeom>
              <a:solidFill>
                <a:srgbClr val="FE97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6" name="Freeform 112"/>
              <p:cNvSpPr>
                <a:spLocks/>
              </p:cNvSpPr>
              <p:nvPr/>
            </p:nvSpPr>
            <p:spPr bwMode="auto">
              <a:xfrm>
                <a:off x="1809" y="1881"/>
                <a:ext cx="51" cy="52"/>
              </a:xfrm>
              <a:custGeom>
                <a:avLst/>
                <a:gdLst>
                  <a:gd name="T0" fmla="*/ 17 w 37"/>
                  <a:gd name="T1" fmla="*/ 21 h 38"/>
                  <a:gd name="T2" fmla="*/ 0 w 37"/>
                  <a:gd name="T3" fmla="*/ 34 h 38"/>
                  <a:gd name="T4" fmla="*/ 13 w 37"/>
                  <a:gd name="T5" fmla="*/ 38 h 38"/>
                  <a:gd name="T6" fmla="*/ 37 w 37"/>
                  <a:gd name="T7" fmla="*/ 14 h 38"/>
                  <a:gd name="T8" fmla="*/ 32 w 37"/>
                  <a:gd name="T9" fmla="*/ 0 h 38"/>
                  <a:gd name="T10" fmla="*/ 17 w 37"/>
                  <a:gd name="T11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7" y="21"/>
                    </a:moveTo>
                    <a:cubicBezTo>
                      <a:pt x="12" y="26"/>
                      <a:pt x="6" y="30"/>
                      <a:pt x="0" y="34"/>
                    </a:cubicBezTo>
                    <a:cubicBezTo>
                      <a:pt x="4" y="36"/>
                      <a:pt x="8" y="38"/>
                      <a:pt x="13" y="38"/>
                    </a:cubicBezTo>
                    <a:cubicBezTo>
                      <a:pt x="26" y="38"/>
                      <a:pt x="37" y="27"/>
                      <a:pt x="37" y="14"/>
                    </a:cubicBezTo>
                    <a:cubicBezTo>
                      <a:pt x="37" y="9"/>
                      <a:pt x="35" y="4"/>
                      <a:pt x="32" y="0"/>
                    </a:cubicBezTo>
                    <a:cubicBezTo>
                      <a:pt x="28" y="8"/>
                      <a:pt x="23" y="15"/>
                      <a:pt x="17" y="21"/>
                    </a:cubicBezTo>
                    <a:close/>
                  </a:path>
                </a:pathLst>
              </a:custGeom>
              <a:solidFill>
                <a:srgbClr val="F771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7" name="Freeform 113"/>
              <p:cNvSpPr>
                <a:spLocks noEditPoints="1"/>
              </p:cNvSpPr>
              <p:nvPr/>
            </p:nvSpPr>
            <p:spPr bwMode="auto">
              <a:xfrm>
                <a:off x="1631" y="1465"/>
                <a:ext cx="376" cy="376"/>
              </a:xfrm>
              <a:custGeom>
                <a:avLst/>
                <a:gdLst>
                  <a:gd name="T0" fmla="*/ 144 w 273"/>
                  <a:gd name="T1" fmla="*/ 4 h 273"/>
                  <a:gd name="T2" fmla="*/ 4 w 273"/>
                  <a:gd name="T3" fmla="*/ 130 h 273"/>
                  <a:gd name="T4" fmla="*/ 129 w 273"/>
                  <a:gd name="T5" fmla="*/ 270 h 273"/>
                  <a:gd name="T6" fmla="*/ 269 w 273"/>
                  <a:gd name="T7" fmla="*/ 144 h 273"/>
                  <a:gd name="T8" fmla="*/ 144 w 273"/>
                  <a:gd name="T9" fmla="*/ 4 h 273"/>
                  <a:gd name="T10" fmla="*/ 130 w 273"/>
                  <a:gd name="T11" fmla="*/ 258 h 273"/>
                  <a:gd name="T12" fmla="*/ 15 w 273"/>
                  <a:gd name="T13" fmla="*/ 130 h 273"/>
                  <a:gd name="T14" fmla="*/ 143 w 273"/>
                  <a:gd name="T15" fmla="*/ 15 h 273"/>
                  <a:gd name="T16" fmla="*/ 258 w 273"/>
                  <a:gd name="T17" fmla="*/ 143 h 273"/>
                  <a:gd name="T18" fmla="*/ 130 w 273"/>
                  <a:gd name="T19" fmla="*/ 25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3" h="273">
                    <a:moveTo>
                      <a:pt x="144" y="4"/>
                    </a:moveTo>
                    <a:cubicBezTo>
                      <a:pt x="70" y="0"/>
                      <a:pt x="8" y="56"/>
                      <a:pt x="4" y="130"/>
                    </a:cubicBezTo>
                    <a:cubicBezTo>
                      <a:pt x="0" y="203"/>
                      <a:pt x="56" y="266"/>
                      <a:pt x="129" y="270"/>
                    </a:cubicBezTo>
                    <a:cubicBezTo>
                      <a:pt x="203" y="273"/>
                      <a:pt x="265" y="217"/>
                      <a:pt x="269" y="144"/>
                    </a:cubicBezTo>
                    <a:cubicBezTo>
                      <a:pt x="273" y="71"/>
                      <a:pt x="217" y="8"/>
                      <a:pt x="144" y="4"/>
                    </a:cubicBezTo>
                    <a:close/>
                    <a:moveTo>
                      <a:pt x="130" y="258"/>
                    </a:moveTo>
                    <a:cubicBezTo>
                      <a:pt x="63" y="255"/>
                      <a:pt x="11" y="197"/>
                      <a:pt x="15" y="130"/>
                    </a:cubicBezTo>
                    <a:cubicBezTo>
                      <a:pt x="19" y="63"/>
                      <a:pt x="76" y="12"/>
                      <a:pt x="143" y="15"/>
                    </a:cubicBezTo>
                    <a:cubicBezTo>
                      <a:pt x="210" y="19"/>
                      <a:pt x="262" y="76"/>
                      <a:pt x="258" y="143"/>
                    </a:cubicBezTo>
                    <a:cubicBezTo>
                      <a:pt x="254" y="210"/>
                      <a:pt x="197" y="262"/>
                      <a:pt x="130" y="258"/>
                    </a:cubicBezTo>
                    <a:close/>
                  </a:path>
                </a:pathLst>
              </a:custGeom>
              <a:solidFill>
                <a:srgbClr val="FCB5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8" name="Freeform 114"/>
              <p:cNvSpPr>
                <a:spLocks noEditPoints="1"/>
              </p:cNvSpPr>
              <p:nvPr/>
            </p:nvSpPr>
            <p:spPr bwMode="auto">
              <a:xfrm>
                <a:off x="1647" y="1481"/>
                <a:ext cx="345" cy="344"/>
              </a:xfrm>
              <a:custGeom>
                <a:avLst/>
                <a:gdLst>
                  <a:gd name="T0" fmla="*/ 132 w 251"/>
                  <a:gd name="T1" fmla="*/ 3 h 250"/>
                  <a:gd name="T2" fmla="*/ 4 w 251"/>
                  <a:gd name="T3" fmla="*/ 118 h 250"/>
                  <a:gd name="T4" fmla="*/ 119 w 251"/>
                  <a:gd name="T5" fmla="*/ 246 h 250"/>
                  <a:gd name="T6" fmla="*/ 247 w 251"/>
                  <a:gd name="T7" fmla="*/ 131 h 250"/>
                  <a:gd name="T8" fmla="*/ 132 w 251"/>
                  <a:gd name="T9" fmla="*/ 3 h 250"/>
                  <a:gd name="T10" fmla="*/ 119 w 251"/>
                  <a:gd name="T11" fmla="*/ 238 h 250"/>
                  <a:gd name="T12" fmla="*/ 12 w 251"/>
                  <a:gd name="T13" fmla="*/ 119 h 250"/>
                  <a:gd name="T14" fmla="*/ 132 w 251"/>
                  <a:gd name="T15" fmla="*/ 11 h 250"/>
                  <a:gd name="T16" fmla="*/ 239 w 251"/>
                  <a:gd name="T17" fmla="*/ 131 h 250"/>
                  <a:gd name="T18" fmla="*/ 119 w 251"/>
                  <a:gd name="T19" fmla="*/ 238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1" h="250">
                    <a:moveTo>
                      <a:pt x="132" y="3"/>
                    </a:moveTo>
                    <a:cubicBezTo>
                      <a:pt x="65" y="0"/>
                      <a:pt x="8" y="51"/>
                      <a:pt x="4" y="118"/>
                    </a:cubicBezTo>
                    <a:cubicBezTo>
                      <a:pt x="0" y="185"/>
                      <a:pt x="52" y="243"/>
                      <a:pt x="119" y="246"/>
                    </a:cubicBezTo>
                    <a:cubicBezTo>
                      <a:pt x="186" y="250"/>
                      <a:pt x="243" y="198"/>
                      <a:pt x="247" y="131"/>
                    </a:cubicBezTo>
                    <a:cubicBezTo>
                      <a:pt x="251" y="64"/>
                      <a:pt x="199" y="7"/>
                      <a:pt x="132" y="3"/>
                    </a:cubicBezTo>
                    <a:close/>
                    <a:moveTo>
                      <a:pt x="119" y="238"/>
                    </a:moveTo>
                    <a:cubicBezTo>
                      <a:pt x="57" y="235"/>
                      <a:pt x="9" y="181"/>
                      <a:pt x="12" y="119"/>
                    </a:cubicBezTo>
                    <a:cubicBezTo>
                      <a:pt x="15" y="56"/>
                      <a:pt x="69" y="8"/>
                      <a:pt x="132" y="11"/>
                    </a:cubicBezTo>
                    <a:cubicBezTo>
                      <a:pt x="194" y="15"/>
                      <a:pt x="242" y="68"/>
                      <a:pt x="239" y="131"/>
                    </a:cubicBezTo>
                    <a:cubicBezTo>
                      <a:pt x="236" y="194"/>
                      <a:pt x="182" y="242"/>
                      <a:pt x="119" y="238"/>
                    </a:cubicBezTo>
                    <a:close/>
                  </a:path>
                </a:pathLst>
              </a:custGeom>
              <a:solidFill>
                <a:srgbClr val="FE8C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0" name="Freeform 115"/>
              <p:cNvSpPr>
                <a:spLocks/>
              </p:cNvSpPr>
              <p:nvPr/>
            </p:nvSpPr>
            <p:spPr bwMode="auto">
              <a:xfrm>
                <a:off x="1659" y="1492"/>
                <a:ext cx="320" cy="322"/>
              </a:xfrm>
              <a:custGeom>
                <a:avLst/>
                <a:gdLst>
                  <a:gd name="T0" fmla="*/ 123 w 233"/>
                  <a:gd name="T1" fmla="*/ 3 h 234"/>
                  <a:gd name="T2" fmla="*/ 3 w 233"/>
                  <a:gd name="T3" fmla="*/ 111 h 234"/>
                  <a:gd name="T4" fmla="*/ 110 w 233"/>
                  <a:gd name="T5" fmla="*/ 230 h 234"/>
                  <a:gd name="T6" fmla="*/ 230 w 233"/>
                  <a:gd name="T7" fmla="*/ 123 h 234"/>
                  <a:gd name="T8" fmla="*/ 123 w 233"/>
                  <a:gd name="T9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3" h="234">
                    <a:moveTo>
                      <a:pt x="123" y="3"/>
                    </a:moveTo>
                    <a:cubicBezTo>
                      <a:pt x="60" y="0"/>
                      <a:pt x="6" y="48"/>
                      <a:pt x="3" y="111"/>
                    </a:cubicBezTo>
                    <a:cubicBezTo>
                      <a:pt x="0" y="173"/>
                      <a:pt x="48" y="227"/>
                      <a:pt x="110" y="230"/>
                    </a:cubicBezTo>
                    <a:cubicBezTo>
                      <a:pt x="173" y="234"/>
                      <a:pt x="227" y="186"/>
                      <a:pt x="230" y="123"/>
                    </a:cubicBezTo>
                    <a:cubicBezTo>
                      <a:pt x="233" y="60"/>
                      <a:pt x="185" y="7"/>
                      <a:pt x="123" y="3"/>
                    </a:cubicBezTo>
                    <a:close/>
                  </a:path>
                </a:pathLst>
              </a:custGeom>
              <a:solidFill>
                <a:srgbClr val="F7DF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1" name="Freeform 116"/>
              <p:cNvSpPr>
                <a:spLocks/>
              </p:cNvSpPr>
              <p:nvPr/>
            </p:nvSpPr>
            <p:spPr bwMode="auto">
              <a:xfrm>
                <a:off x="1809" y="1513"/>
                <a:ext cx="34" cy="33"/>
              </a:xfrm>
              <a:custGeom>
                <a:avLst/>
                <a:gdLst>
                  <a:gd name="T0" fmla="*/ 18 w 34"/>
                  <a:gd name="T1" fmla="*/ 0 h 33"/>
                  <a:gd name="T2" fmla="*/ 22 w 34"/>
                  <a:gd name="T3" fmla="*/ 11 h 33"/>
                  <a:gd name="T4" fmla="*/ 34 w 34"/>
                  <a:gd name="T5" fmla="*/ 14 h 33"/>
                  <a:gd name="T6" fmla="*/ 25 w 34"/>
                  <a:gd name="T7" fmla="*/ 22 h 33"/>
                  <a:gd name="T8" fmla="*/ 26 w 34"/>
                  <a:gd name="T9" fmla="*/ 33 h 33"/>
                  <a:gd name="T10" fmla="*/ 16 w 34"/>
                  <a:gd name="T11" fmla="*/ 27 h 33"/>
                  <a:gd name="T12" fmla="*/ 5 w 34"/>
                  <a:gd name="T13" fmla="*/ 32 h 33"/>
                  <a:gd name="T14" fmla="*/ 8 w 34"/>
                  <a:gd name="T15" fmla="*/ 21 h 33"/>
                  <a:gd name="T16" fmla="*/ 0 w 34"/>
                  <a:gd name="T17" fmla="*/ 12 h 33"/>
                  <a:gd name="T18" fmla="*/ 12 w 34"/>
                  <a:gd name="T19" fmla="*/ 11 h 33"/>
                  <a:gd name="T20" fmla="*/ 18 w 34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18" y="0"/>
                    </a:moveTo>
                    <a:lnTo>
                      <a:pt x="22" y="11"/>
                    </a:lnTo>
                    <a:lnTo>
                      <a:pt x="34" y="14"/>
                    </a:lnTo>
                    <a:lnTo>
                      <a:pt x="25" y="22"/>
                    </a:lnTo>
                    <a:lnTo>
                      <a:pt x="26" y="33"/>
                    </a:lnTo>
                    <a:lnTo>
                      <a:pt x="16" y="27"/>
                    </a:lnTo>
                    <a:lnTo>
                      <a:pt x="5" y="32"/>
                    </a:lnTo>
                    <a:lnTo>
                      <a:pt x="8" y="21"/>
                    </a:lnTo>
                    <a:lnTo>
                      <a:pt x="0" y="12"/>
                    </a:lnTo>
                    <a:lnTo>
                      <a:pt x="12" y="1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2" name="Freeform 117"/>
              <p:cNvSpPr>
                <a:spLocks/>
              </p:cNvSpPr>
              <p:nvPr/>
            </p:nvSpPr>
            <p:spPr bwMode="auto">
              <a:xfrm>
                <a:off x="1795" y="1762"/>
                <a:ext cx="35" cy="33"/>
              </a:xfrm>
              <a:custGeom>
                <a:avLst/>
                <a:gdLst>
                  <a:gd name="T0" fmla="*/ 17 w 35"/>
                  <a:gd name="T1" fmla="*/ 33 h 33"/>
                  <a:gd name="T2" fmla="*/ 22 w 35"/>
                  <a:gd name="T3" fmla="*/ 22 h 33"/>
                  <a:gd name="T4" fmla="*/ 35 w 35"/>
                  <a:gd name="T5" fmla="*/ 21 h 33"/>
                  <a:gd name="T6" fmla="*/ 26 w 35"/>
                  <a:gd name="T7" fmla="*/ 13 h 33"/>
                  <a:gd name="T8" fmla="*/ 29 w 35"/>
                  <a:gd name="T9" fmla="*/ 2 h 33"/>
                  <a:gd name="T10" fmla="*/ 18 w 35"/>
                  <a:gd name="T11" fmla="*/ 6 h 33"/>
                  <a:gd name="T12" fmla="*/ 8 w 35"/>
                  <a:gd name="T13" fmla="*/ 0 h 33"/>
                  <a:gd name="T14" fmla="*/ 10 w 35"/>
                  <a:gd name="T15" fmla="*/ 11 h 33"/>
                  <a:gd name="T16" fmla="*/ 0 w 35"/>
                  <a:gd name="T17" fmla="*/ 19 h 33"/>
                  <a:gd name="T18" fmla="*/ 13 w 35"/>
                  <a:gd name="T19" fmla="*/ 22 h 33"/>
                  <a:gd name="T20" fmla="*/ 17 w 35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3">
                    <a:moveTo>
                      <a:pt x="17" y="33"/>
                    </a:moveTo>
                    <a:lnTo>
                      <a:pt x="22" y="22"/>
                    </a:lnTo>
                    <a:lnTo>
                      <a:pt x="35" y="21"/>
                    </a:lnTo>
                    <a:lnTo>
                      <a:pt x="26" y="13"/>
                    </a:lnTo>
                    <a:lnTo>
                      <a:pt x="29" y="2"/>
                    </a:lnTo>
                    <a:lnTo>
                      <a:pt x="18" y="6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3" y="22"/>
                    </a:lnTo>
                    <a:lnTo>
                      <a:pt x="17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3" name="Freeform 118"/>
              <p:cNvSpPr>
                <a:spLocks/>
              </p:cNvSpPr>
              <p:nvPr/>
            </p:nvSpPr>
            <p:spPr bwMode="auto">
              <a:xfrm>
                <a:off x="1765" y="1520"/>
                <a:ext cx="33" cy="33"/>
              </a:xfrm>
              <a:custGeom>
                <a:avLst/>
                <a:gdLst>
                  <a:gd name="T0" fmla="*/ 14 w 33"/>
                  <a:gd name="T1" fmla="*/ 0 h 33"/>
                  <a:gd name="T2" fmla="*/ 22 w 33"/>
                  <a:gd name="T3" fmla="*/ 8 h 33"/>
                  <a:gd name="T4" fmla="*/ 33 w 33"/>
                  <a:gd name="T5" fmla="*/ 7 h 33"/>
                  <a:gd name="T6" fmla="*/ 27 w 33"/>
                  <a:gd name="T7" fmla="*/ 16 h 33"/>
                  <a:gd name="T8" fmla="*/ 33 w 33"/>
                  <a:gd name="T9" fmla="*/ 27 h 33"/>
                  <a:gd name="T10" fmla="*/ 21 w 33"/>
                  <a:gd name="T11" fmla="*/ 25 h 33"/>
                  <a:gd name="T12" fmla="*/ 12 w 33"/>
                  <a:gd name="T13" fmla="*/ 33 h 33"/>
                  <a:gd name="T14" fmla="*/ 11 w 33"/>
                  <a:gd name="T15" fmla="*/ 22 h 33"/>
                  <a:gd name="T16" fmla="*/ 0 w 33"/>
                  <a:gd name="T17" fmla="*/ 16 h 33"/>
                  <a:gd name="T18" fmla="*/ 11 w 33"/>
                  <a:gd name="T19" fmla="*/ 11 h 33"/>
                  <a:gd name="T20" fmla="*/ 14 w 33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14" y="0"/>
                    </a:moveTo>
                    <a:lnTo>
                      <a:pt x="22" y="8"/>
                    </a:lnTo>
                    <a:lnTo>
                      <a:pt x="33" y="7"/>
                    </a:lnTo>
                    <a:lnTo>
                      <a:pt x="27" y="16"/>
                    </a:lnTo>
                    <a:lnTo>
                      <a:pt x="33" y="27"/>
                    </a:lnTo>
                    <a:lnTo>
                      <a:pt x="21" y="25"/>
                    </a:lnTo>
                    <a:lnTo>
                      <a:pt x="12" y="33"/>
                    </a:lnTo>
                    <a:lnTo>
                      <a:pt x="11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4" name="Freeform 119"/>
              <p:cNvSpPr>
                <a:spLocks/>
              </p:cNvSpPr>
              <p:nvPr/>
            </p:nvSpPr>
            <p:spPr bwMode="auto">
              <a:xfrm>
                <a:off x="1841" y="1755"/>
                <a:ext cx="31" cy="33"/>
              </a:xfrm>
              <a:custGeom>
                <a:avLst/>
                <a:gdLst>
                  <a:gd name="T0" fmla="*/ 19 w 31"/>
                  <a:gd name="T1" fmla="*/ 33 h 33"/>
                  <a:gd name="T2" fmla="*/ 22 w 31"/>
                  <a:gd name="T3" fmla="*/ 22 h 33"/>
                  <a:gd name="T4" fmla="*/ 31 w 31"/>
                  <a:gd name="T5" fmla="*/ 17 h 33"/>
                  <a:gd name="T6" fmla="*/ 22 w 31"/>
                  <a:gd name="T7" fmla="*/ 11 h 33"/>
                  <a:gd name="T8" fmla="*/ 20 w 31"/>
                  <a:gd name="T9" fmla="*/ 0 h 33"/>
                  <a:gd name="T10" fmla="*/ 12 w 31"/>
                  <a:gd name="T11" fmla="*/ 9 h 33"/>
                  <a:gd name="T12" fmla="*/ 0 w 31"/>
                  <a:gd name="T13" fmla="*/ 6 h 33"/>
                  <a:gd name="T14" fmla="*/ 5 w 31"/>
                  <a:gd name="T15" fmla="*/ 17 h 33"/>
                  <a:gd name="T16" fmla="*/ 0 w 31"/>
                  <a:gd name="T17" fmla="*/ 26 h 33"/>
                  <a:gd name="T18" fmla="*/ 11 w 31"/>
                  <a:gd name="T19" fmla="*/ 25 h 33"/>
                  <a:gd name="T20" fmla="*/ 19 w 31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19" y="33"/>
                    </a:moveTo>
                    <a:lnTo>
                      <a:pt x="22" y="22"/>
                    </a:lnTo>
                    <a:lnTo>
                      <a:pt x="31" y="17"/>
                    </a:lnTo>
                    <a:lnTo>
                      <a:pt x="22" y="11"/>
                    </a:lnTo>
                    <a:lnTo>
                      <a:pt x="20" y="0"/>
                    </a:lnTo>
                    <a:lnTo>
                      <a:pt x="12" y="9"/>
                    </a:lnTo>
                    <a:lnTo>
                      <a:pt x="0" y="6"/>
                    </a:lnTo>
                    <a:lnTo>
                      <a:pt x="5" y="17"/>
                    </a:lnTo>
                    <a:lnTo>
                      <a:pt x="0" y="26"/>
                    </a:lnTo>
                    <a:lnTo>
                      <a:pt x="11" y="25"/>
                    </a:lnTo>
                    <a:lnTo>
                      <a:pt x="19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5" name="Freeform 120"/>
              <p:cNvSpPr>
                <a:spLocks/>
              </p:cNvSpPr>
              <p:nvPr/>
            </p:nvSpPr>
            <p:spPr bwMode="auto">
              <a:xfrm>
                <a:off x="1728" y="1540"/>
                <a:ext cx="34" cy="34"/>
              </a:xfrm>
              <a:custGeom>
                <a:avLst/>
                <a:gdLst>
                  <a:gd name="T0" fmla="*/ 7 w 34"/>
                  <a:gd name="T1" fmla="*/ 2 h 34"/>
                  <a:gd name="T2" fmla="*/ 18 w 34"/>
                  <a:gd name="T3" fmla="*/ 7 h 34"/>
                  <a:gd name="T4" fmla="*/ 27 w 34"/>
                  <a:gd name="T5" fmla="*/ 0 h 34"/>
                  <a:gd name="T6" fmla="*/ 26 w 34"/>
                  <a:gd name="T7" fmla="*/ 13 h 34"/>
                  <a:gd name="T8" fmla="*/ 34 w 34"/>
                  <a:gd name="T9" fmla="*/ 21 h 34"/>
                  <a:gd name="T10" fmla="*/ 23 w 34"/>
                  <a:gd name="T11" fmla="*/ 22 h 34"/>
                  <a:gd name="T12" fmla="*/ 18 w 34"/>
                  <a:gd name="T13" fmla="*/ 34 h 34"/>
                  <a:gd name="T14" fmla="*/ 12 w 34"/>
                  <a:gd name="T15" fmla="*/ 22 h 34"/>
                  <a:gd name="T16" fmla="*/ 0 w 34"/>
                  <a:gd name="T17" fmla="*/ 21 h 34"/>
                  <a:gd name="T18" fmla="*/ 9 w 34"/>
                  <a:gd name="T19" fmla="*/ 13 h 34"/>
                  <a:gd name="T20" fmla="*/ 7 w 34"/>
                  <a:gd name="T21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4">
                    <a:moveTo>
                      <a:pt x="7" y="2"/>
                    </a:moveTo>
                    <a:lnTo>
                      <a:pt x="18" y="7"/>
                    </a:lnTo>
                    <a:lnTo>
                      <a:pt x="27" y="0"/>
                    </a:lnTo>
                    <a:lnTo>
                      <a:pt x="26" y="13"/>
                    </a:lnTo>
                    <a:lnTo>
                      <a:pt x="34" y="21"/>
                    </a:lnTo>
                    <a:lnTo>
                      <a:pt x="23" y="22"/>
                    </a:lnTo>
                    <a:lnTo>
                      <a:pt x="18" y="34"/>
                    </a:lnTo>
                    <a:lnTo>
                      <a:pt x="12" y="22"/>
                    </a:lnTo>
                    <a:lnTo>
                      <a:pt x="0" y="21"/>
                    </a:lnTo>
                    <a:lnTo>
                      <a:pt x="9" y="13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6" name="Freeform 121"/>
              <p:cNvSpPr>
                <a:spLocks/>
              </p:cNvSpPr>
              <p:nvPr/>
            </p:nvSpPr>
            <p:spPr bwMode="auto">
              <a:xfrm>
                <a:off x="1876" y="1735"/>
                <a:ext cx="33" cy="33"/>
              </a:xfrm>
              <a:custGeom>
                <a:avLst/>
                <a:gdLst>
                  <a:gd name="T0" fmla="*/ 28 w 33"/>
                  <a:gd name="T1" fmla="*/ 31 h 33"/>
                  <a:gd name="T2" fmla="*/ 25 w 33"/>
                  <a:gd name="T3" fmla="*/ 20 h 33"/>
                  <a:gd name="T4" fmla="*/ 33 w 33"/>
                  <a:gd name="T5" fmla="*/ 12 h 33"/>
                  <a:gd name="T6" fmla="*/ 22 w 33"/>
                  <a:gd name="T7" fmla="*/ 11 h 33"/>
                  <a:gd name="T8" fmla="*/ 17 w 33"/>
                  <a:gd name="T9" fmla="*/ 0 h 33"/>
                  <a:gd name="T10" fmla="*/ 11 w 33"/>
                  <a:gd name="T11" fmla="*/ 11 h 33"/>
                  <a:gd name="T12" fmla="*/ 0 w 33"/>
                  <a:gd name="T13" fmla="*/ 12 h 33"/>
                  <a:gd name="T14" fmla="*/ 9 w 33"/>
                  <a:gd name="T15" fmla="*/ 20 h 33"/>
                  <a:gd name="T16" fmla="*/ 7 w 33"/>
                  <a:gd name="T17" fmla="*/ 33 h 33"/>
                  <a:gd name="T18" fmla="*/ 17 w 33"/>
                  <a:gd name="T19" fmla="*/ 26 h 33"/>
                  <a:gd name="T20" fmla="*/ 28 w 33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8" y="31"/>
                    </a:moveTo>
                    <a:lnTo>
                      <a:pt x="25" y="20"/>
                    </a:lnTo>
                    <a:lnTo>
                      <a:pt x="33" y="12"/>
                    </a:lnTo>
                    <a:lnTo>
                      <a:pt x="22" y="11"/>
                    </a:lnTo>
                    <a:lnTo>
                      <a:pt x="17" y="0"/>
                    </a:lnTo>
                    <a:lnTo>
                      <a:pt x="11" y="11"/>
                    </a:lnTo>
                    <a:lnTo>
                      <a:pt x="0" y="12"/>
                    </a:lnTo>
                    <a:lnTo>
                      <a:pt x="9" y="20"/>
                    </a:lnTo>
                    <a:lnTo>
                      <a:pt x="7" y="33"/>
                    </a:lnTo>
                    <a:lnTo>
                      <a:pt x="17" y="26"/>
                    </a:lnTo>
                    <a:lnTo>
                      <a:pt x="28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7" name="Freeform 122"/>
              <p:cNvSpPr>
                <a:spLocks/>
              </p:cNvSpPr>
              <p:nvPr/>
            </p:nvSpPr>
            <p:spPr bwMode="auto">
              <a:xfrm>
                <a:off x="1702" y="1569"/>
                <a:ext cx="33" cy="35"/>
              </a:xfrm>
              <a:custGeom>
                <a:avLst/>
                <a:gdLst>
                  <a:gd name="T0" fmla="*/ 0 w 33"/>
                  <a:gd name="T1" fmla="*/ 9 h 35"/>
                  <a:gd name="T2" fmla="*/ 11 w 33"/>
                  <a:gd name="T3" fmla="*/ 10 h 35"/>
                  <a:gd name="T4" fmla="*/ 19 w 33"/>
                  <a:gd name="T5" fmla="*/ 0 h 35"/>
                  <a:gd name="T6" fmla="*/ 22 w 33"/>
                  <a:gd name="T7" fmla="*/ 13 h 35"/>
                  <a:gd name="T8" fmla="*/ 33 w 33"/>
                  <a:gd name="T9" fmla="*/ 17 h 35"/>
                  <a:gd name="T10" fmla="*/ 22 w 33"/>
                  <a:gd name="T11" fmla="*/ 22 h 35"/>
                  <a:gd name="T12" fmla="*/ 20 w 33"/>
                  <a:gd name="T13" fmla="*/ 35 h 35"/>
                  <a:gd name="T14" fmla="*/ 12 w 33"/>
                  <a:gd name="T15" fmla="*/ 27 h 35"/>
                  <a:gd name="T16" fmla="*/ 0 w 33"/>
                  <a:gd name="T17" fmla="*/ 29 h 35"/>
                  <a:gd name="T18" fmla="*/ 5 w 33"/>
                  <a:gd name="T19" fmla="*/ 18 h 35"/>
                  <a:gd name="T20" fmla="*/ 0 w 33"/>
                  <a:gd name="T21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0" y="9"/>
                    </a:moveTo>
                    <a:lnTo>
                      <a:pt x="11" y="10"/>
                    </a:lnTo>
                    <a:lnTo>
                      <a:pt x="19" y="0"/>
                    </a:lnTo>
                    <a:lnTo>
                      <a:pt x="22" y="13"/>
                    </a:lnTo>
                    <a:lnTo>
                      <a:pt x="33" y="17"/>
                    </a:lnTo>
                    <a:lnTo>
                      <a:pt x="22" y="22"/>
                    </a:lnTo>
                    <a:lnTo>
                      <a:pt x="20" y="35"/>
                    </a:lnTo>
                    <a:lnTo>
                      <a:pt x="12" y="27"/>
                    </a:lnTo>
                    <a:lnTo>
                      <a:pt x="0" y="29"/>
                    </a:lnTo>
                    <a:lnTo>
                      <a:pt x="5" y="18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8" name="Freeform 123"/>
              <p:cNvSpPr>
                <a:spLocks/>
              </p:cNvSpPr>
              <p:nvPr/>
            </p:nvSpPr>
            <p:spPr bwMode="auto">
              <a:xfrm>
                <a:off x="1904" y="1704"/>
                <a:ext cx="33" cy="35"/>
              </a:xfrm>
              <a:custGeom>
                <a:avLst/>
                <a:gdLst>
                  <a:gd name="T0" fmla="*/ 33 w 33"/>
                  <a:gd name="T1" fmla="*/ 26 h 35"/>
                  <a:gd name="T2" fmla="*/ 27 w 33"/>
                  <a:gd name="T3" fmla="*/ 17 h 35"/>
                  <a:gd name="T4" fmla="*/ 31 w 33"/>
                  <a:gd name="T5" fmla="*/ 6 h 35"/>
                  <a:gd name="T6" fmla="*/ 20 w 33"/>
                  <a:gd name="T7" fmla="*/ 9 h 35"/>
                  <a:gd name="T8" fmla="*/ 12 w 33"/>
                  <a:gd name="T9" fmla="*/ 0 h 35"/>
                  <a:gd name="T10" fmla="*/ 11 w 33"/>
                  <a:gd name="T11" fmla="*/ 13 h 35"/>
                  <a:gd name="T12" fmla="*/ 0 w 33"/>
                  <a:gd name="T13" fmla="*/ 18 h 35"/>
                  <a:gd name="T14" fmla="*/ 11 w 33"/>
                  <a:gd name="T15" fmla="*/ 22 h 35"/>
                  <a:gd name="T16" fmla="*/ 14 w 33"/>
                  <a:gd name="T17" fmla="*/ 35 h 35"/>
                  <a:gd name="T18" fmla="*/ 22 w 33"/>
                  <a:gd name="T19" fmla="*/ 25 h 35"/>
                  <a:gd name="T20" fmla="*/ 33 w 33"/>
                  <a:gd name="T21" fmla="*/ 2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33" y="26"/>
                    </a:moveTo>
                    <a:lnTo>
                      <a:pt x="27" y="17"/>
                    </a:lnTo>
                    <a:lnTo>
                      <a:pt x="31" y="6"/>
                    </a:lnTo>
                    <a:lnTo>
                      <a:pt x="20" y="9"/>
                    </a:lnTo>
                    <a:lnTo>
                      <a:pt x="12" y="0"/>
                    </a:lnTo>
                    <a:lnTo>
                      <a:pt x="11" y="13"/>
                    </a:lnTo>
                    <a:lnTo>
                      <a:pt x="0" y="18"/>
                    </a:lnTo>
                    <a:lnTo>
                      <a:pt x="11" y="22"/>
                    </a:lnTo>
                    <a:lnTo>
                      <a:pt x="14" y="35"/>
                    </a:lnTo>
                    <a:lnTo>
                      <a:pt x="22" y="25"/>
                    </a:lnTo>
                    <a:lnTo>
                      <a:pt x="33" y="26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9" name="Freeform 124"/>
              <p:cNvSpPr>
                <a:spLocks/>
              </p:cNvSpPr>
              <p:nvPr/>
            </p:nvSpPr>
            <p:spPr bwMode="auto">
              <a:xfrm>
                <a:off x="1682" y="1608"/>
                <a:ext cx="33" cy="33"/>
              </a:xfrm>
              <a:custGeom>
                <a:avLst/>
                <a:gdLst>
                  <a:gd name="T0" fmla="*/ 0 w 33"/>
                  <a:gd name="T1" fmla="*/ 14 h 33"/>
                  <a:gd name="T2" fmla="*/ 11 w 33"/>
                  <a:gd name="T3" fmla="*/ 11 h 33"/>
                  <a:gd name="T4" fmla="*/ 15 w 33"/>
                  <a:gd name="T5" fmla="*/ 0 h 33"/>
                  <a:gd name="T6" fmla="*/ 22 w 33"/>
                  <a:gd name="T7" fmla="*/ 11 h 33"/>
                  <a:gd name="T8" fmla="*/ 33 w 33"/>
                  <a:gd name="T9" fmla="*/ 11 h 33"/>
                  <a:gd name="T10" fmla="*/ 26 w 33"/>
                  <a:gd name="T11" fmla="*/ 21 h 33"/>
                  <a:gd name="T12" fmla="*/ 29 w 33"/>
                  <a:gd name="T13" fmla="*/ 32 h 33"/>
                  <a:gd name="T14" fmla="*/ 18 w 33"/>
                  <a:gd name="T15" fmla="*/ 27 h 33"/>
                  <a:gd name="T16" fmla="*/ 9 w 33"/>
                  <a:gd name="T17" fmla="*/ 33 h 33"/>
                  <a:gd name="T18" fmla="*/ 9 w 33"/>
                  <a:gd name="T19" fmla="*/ 22 h 33"/>
                  <a:gd name="T20" fmla="*/ 0 w 33"/>
                  <a:gd name="T21" fmla="*/ 1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4"/>
                    </a:moveTo>
                    <a:lnTo>
                      <a:pt x="11" y="11"/>
                    </a:lnTo>
                    <a:lnTo>
                      <a:pt x="15" y="0"/>
                    </a:lnTo>
                    <a:lnTo>
                      <a:pt x="22" y="11"/>
                    </a:lnTo>
                    <a:lnTo>
                      <a:pt x="33" y="11"/>
                    </a:lnTo>
                    <a:lnTo>
                      <a:pt x="26" y="21"/>
                    </a:lnTo>
                    <a:lnTo>
                      <a:pt x="29" y="32"/>
                    </a:lnTo>
                    <a:lnTo>
                      <a:pt x="18" y="27"/>
                    </a:lnTo>
                    <a:lnTo>
                      <a:pt x="9" y="33"/>
                    </a:lnTo>
                    <a:lnTo>
                      <a:pt x="9" y="2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0" name="Freeform 125"/>
              <p:cNvSpPr>
                <a:spLocks/>
              </p:cNvSpPr>
              <p:nvPr/>
            </p:nvSpPr>
            <p:spPr bwMode="auto">
              <a:xfrm>
                <a:off x="1923" y="1667"/>
                <a:ext cx="33" cy="33"/>
              </a:xfrm>
              <a:custGeom>
                <a:avLst/>
                <a:gdLst>
                  <a:gd name="T0" fmla="*/ 33 w 33"/>
                  <a:gd name="T1" fmla="*/ 19 h 33"/>
                  <a:gd name="T2" fmla="*/ 23 w 33"/>
                  <a:gd name="T3" fmla="*/ 11 h 33"/>
                  <a:gd name="T4" fmla="*/ 25 w 33"/>
                  <a:gd name="T5" fmla="*/ 0 h 33"/>
                  <a:gd name="T6" fmla="*/ 15 w 33"/>
                  <a:gd name="T7" fmla="*/ 6 h 33"/>
                  <a:gd name="T8" fmla="*/ 4 w 33"/>
                  <a:gd name="T9" fmla="*/ 2 h 33"/>
                  <a:gd name="T10" fmla="*/ 7 w 33"/>
                  <a:gd name="T11" fmla="*/ 13 h 33"/>
                  <a:gd name="T12" fmla="*/ 0 w 33"/>
                  <a:gd name="T13" fmla="*/ 22 h 33"/>
                  <a:gd name="T14" fmla="*/ 11 w 33"/>
                  <a:gd name="T15" fmla="*/ 22 h 33"/>
                  <a:gd name="T16" fmla="*/ 18 w 33"/>
                  <a:gd name="T17" fmla="*/ 33 h 33"/>
                  <a:gd name="T18" fmla="*/ 22 w 33"/>
                  <a:gd name="T19" fmla="*/ 22 h 33"/>
                  <a:gd name="T20" fmla="*/ 33 w 33"/>
                  <a:gd name="T21" fmla="*/ 1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9"/>
                    </a:moveTo>
                    <a:lnTo>
                      <a:pt x="23" y="11"/>
                    </a:lnTo>
                    <a:lnTo>
                      <a:pt x="25" y="0"/>
                    </a:lnTo>
                    <a:lnTo>
                      <a:pt x="15" y="6"/>
                    </a:lnTo>
                    <a:lnTo>
                      <a:pt x="4" y="2"/>
                    </a:lnTo>
                    <a:lnTo>
                      <a:pt x="7" y="13"/>
                    </a:lnTo>
                    <a:lnTo>
                      <a:pt x="0" y="22"/>
                    </a:lnTo>
                    <a:lnTo>
                      <a:pt x="11" y="22"/>
                    </a:lnTo>
                    <a:lnTo>
                      <a:pt x="18" y="33"/>
                    </a:lnTo>
                    <a:lnTo>
                      <a:pt x="22" y="22"/>
                    </a:lnTo>
                    <a:lnTo>
                      <a:pt x="33" y="1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1" name="Freeform 126"/>
              <p:cNvSpPr>
                <a:spLocks/>
              </p:cNvSpPr>
              <p:nvPr/>
            </p:nvSpPr>
            <p:spPr bwMode="auto">
              <a:xfrm>
                <a:off x="1680" y="1653"/>
                <a:ext cx="33" cy="33"/>
              </a:xfrm>
              <a:custGeom>
                <a:avLst/>
                <a:gdLst>
                  <a:gd name="T0" fmla="*/ 0 w 33"/>
                  <a:gd name="T1" fmla="*/ 18 h 33"/>
                  <a:gd name="T2" fmla="*/ 9 w 33"/>
                  <a:gd name="T3" fmla="*/ 11 h 33"/>
                  <a:gd name="T4" fmla="*/ 9 w 33"/>
                  <a:gd name="T5" fmla="*/ 0 h 33"/>
                  <a:gd name="T6" fmla="*/ 19 w 33"/>
                  <a:gd name="T7" fmla="*/ 7 h 33"/>
                  <a:gd name="T8" fmla="*/ 30 w 33"/>
                  <a:gd name="T9" fmla="*/ 3 h 33"/>
                  <a:gd name="T10" fmla="*/ 26 w 33"/>
                  <a:gd name="T11" fmla="*/ 16 h 33"/>
                  <a:gd name="T12" fmla="*/ 33 w 33"/>
                  <a:gd name="T13" fmla="*/ 25 h 33"/>
                  <a:gd name="T14" fmla="*/ 20 w 33"/>
                  <a:gd name="T15" fmla="*/ 24 h 33"/>
                  <a:gd name="T16" fmla="*/ 13 w 33"/>
                  <a:gd name="T17" fmla="*/ 33 h 33"/>
                  <a:gd name="T18" fmla="*/ 11 w 33"/>
                  <a:gd name="T19" fmla="*/ 22 h 33"/>
                  <a:gd name="T20" fmla="*/ 0 w 33"/>
                  <a:gd name="T21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8"/>
                    </a:moveTo>
                    <a:lnTo>
                      <a:pt x="9" y="11"/>
                    </a:lnTo>
                    <a:lnTo>
                      <a:pt x="9" y="0"/>
                    </a:lnTo>
                    <a:lnTo>
                      <a:pt x="19" y="7"/>
                    </a:lnTo>
                    <a:lnTo>
                      <a:pt x="30" y="3"/>
                    </a:lnTo>
                    <a:lnTo>
                      <a:pt x="26" y="16"/>
                    </a:lnTo>
                    <a:lnTo>
                      <a:pt x="33" y="25"/>
                    </a:lnTo>
                    <a:lnTo>
                      <a:pt x="20" y="24"/>
                    </a:lnTo>
                    <a:lnTo>
                      <a:pt x="13" y="33"/>
                    </a:lnTo>
                    <a:lnTo>
                      <a:pt x="11" y="22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2" name="Freeform 127"/>
              <p:cNvSpPr>
                <a:spLocks/>
              </p:cNvSpPr>
              <p:nvPr/>
            </p:nvSpPr>
            <p:spPr bwMode="auto">
              <a:xfrm>
                <a:off x="1926" y="1622"/>
                <a:ext cx="33" cy="33"/>
              </a:xfrm>
              <a:custGeom>
                <a:avLst/>
                <a:gdLst>
                  <a:gd name="T0" fmla="*/ 33 w 33"/>
                  <a:gd name="T1" fmla="*/ 15 h 33"/>
                  <a:gd name="T2" fmla="*/ 22 w 33"/>
                  <a:gd name="T3" fmla="*/ 11 h 33"/>
                  <a:gd name="T4" fmla="*/ 19 w 33"/>
                  <a:gd name="T5" fmla="*/ 0 h 33"/>
                  <a:gd name="T6" fmla="*/ 11 w 33"/>
                  <a:gd name="T7" fmla="*/ 9 h 33"/>
                  <a:gd name="T8" fmla="*/ 0 w 33"/>
                  <a:gd name="T9" fmla="*/ 8 h 33"/>
                  <a:gd name="T10" fmla="*/ 7 w 33"/>
                  <a:gd name="T11" fmla="*/ 18 h 33"/>
                  <a:gd name="T12" fmla="*/ 3 w 33"/>
                  <a:gd name="T13" fmla="*/ 30 h 33"/>
                  <a:gd name="T14" fmla="*/ 14 w 33"/>
                  <a:gd name="T15" fmla="*/ 26 h 33"/>
                  <a:gd name="T16" fmla="*/ 23 w 33"/>
                  <a:gd name="T17" fmla="*/ 33 h 33"/>
                  <a:gd name="T18" fmla="*/ 23 w 33"/>
                  <a:gd name="T19" fmla="*/ 22 h 33"/>
                  <a:gd name="T20" fmla="*/ 33 w 33"/>
                  <a:gd name="T21" fmla="*/ 15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5"/>
                    </a:moveTo>
                    <a:lnTo>
                      <a:pt x="22" y="11"/>
                    </a:lnTo>
                    <a:lnTo>
                      <a:pt x="19" y="0"/>
                    </a:lnTo>
                    <a:lnTo>
                      <a:pt x="11" y="9"/>
                    </a:lnTo>
                    <a:lnTo>
                      <a:pt x="0" y="8"/>
                    </a:lnTo>
                    <a:lnTo>
                      <a:pt x="7" y="18"/>
                    </a:lnTo>
                    <a:lnTo>
                      <a:pt x="3" y="30"/>
                    </a:lnTo>
                    <a:lnTo>
                      <a:pt x="14" y="26"/>
                    </a:lnTo>
                    <a:lnTo>
                      <a:pt x="23" y="33"/>
                    </a:lnTo>
                    <a:lnTo>
                      <a:pt x="23" y="22"/>
                    </a:lnTo>
                    <a:lnTo>
                      <a:pt x="33" y="1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3" name="Freeform 128"/>
              <p:cNvSpPr>
                <a:spLocks/>
              </p:cNvSpPr>
              <p:nvPr/>
            </p:nvSpPr>
            <p:spPr bwMode="auto">
              <a:xfrm>
                <a:off x="1693" y="1693"/>
                <a:ext cx="35" cy="35"/>
              </a:xfrm>
              <a:custGeom>
                <a:avLst/>
                <a:gdLst>
                  <a:gd name="T0" fmla="*/ 0 w 35"/>
                  <a:gd name="T1" fmla="*/ 25 h 35"/>
                  <a:gd name="T2" fmla="*/ 7 w 35"/>
                  <a:gd name="T3" fmla="*/ 15 h 35"/>
                  <a:gd name="T4" fmla="*/ 4 w 35"/>
                  <a:gd name="T5" fmla="*/ 4 h 35"/>
                  <a:gd name="T6" fmla="*/ 15 w 35"/>
                  <a:gd name="T7" fmla="*/ 9 h 35"/>
                  <a:gd name="T8" fmla="*/ 25 w 35"/>
                  <a:gd name="T9" fmla="*/ 0 h 35"/>
                  <a:gd name="T10" fmla="*/ 25 w 35"/>
                  <a:gd name="T11" fmla="*/ 13 h 35"/>
                  <a:gd name="T12" fmla="*/ 35 w 35"/>
                  <a:gd name="T13" fmla="*/ 20 h 35"/>
                  <a:gd name="T14" fmla="*/ 22 w 35"/>
                  <a:gd name="T15" fmla="*/ 24 h 35"/>
                  <a:gd name="T16" fmla="*/ 20 w 35"/>
                  <a:gd name="T17" fmla="*/ 35 h 35"/>
                  <a:gd name="T18" fmla="*/ 13 w 35"/>
                  <a:gd name="T19" fmla="*/ 25 h 35"/>
                  <a:gd name="T20" fmla="*/ 0 w 35"/>
                  <a:gd name="T21" fmla="*/ 2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5">
                    <a:moveTo>
                      <a:pt x="0" y="25"/>
                    </a:moveTo>
                    <a:lnTo>
                      <a:pt x="7" y="15"/>
                    </a:lnTo>
                    <a:lnTo>
                      <a:pt x="4" y="4"/>
                    </a:lnTo>
                    <a:lnTo>
                      <a:pt x="15" y="9"/>
                    </a:lnTo>
                    <a:lnTo>
                      <a:pt x="25" y="0"/>
                    </a:lnTo>
                    <a:lnTo>
                      <a:pt x="25" y="13"/>
                    </a:lnTo>
                    <a:lnTo>
                      <a:pt x="35" y="20"/>
                    </a:lnTo>
                    <a:lnTo>
                      <a:pt x="22" y="24"/>
                    </a:lnTo>
                    <a:lnTo>
                      <a:pt x="20" y="35"/>
                    </a:lnTo>
                    <a:lnTo>
                      <a:pt x="13" y="25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4" name="Freeform 129"/>
              <p:cNvSpPr>
                <a:spLocks/>
              </p:cNvSpPr>
              <p:nvPr/>
            </p:nvSpPr>
            <p:spPr bwMode="auto">
              <a:xfrm>
                <a:off x="1911" y="1580"/>
                <a:ext cx="34" cy="35"/>
              </a:xfrm>
              <a:custGeom>
                <a:avLst/>
                <a:gdLst>
                  <a:gd name="T0" fmla="*/ 34 w 34"/>
                  <a:gd name="T1" fmla="*/ 10 h 35"/>
                  <a:gd name="T2" fmla="*/ 22 w 34"/>
                  <a:gd name="T3" fmla="*/ 10 h 35"/>
                  <a:gd name="T4" fmla="*/ 15 w 34"/>
                  <a:gd name="T5" fmla="*/ 0 h 35"/>
                  <a:gd name="T6" fmla="*/ 12 w 34"/>
                  <a:gd name="T7" fmla="*/ 11 h 35"/>
                  <a:gd name="T8" fmla="*/ 0 w 34"/>
                  <a:gd name="T9" fmla="*/ 16 h 35"/>
                  <a:gd name="T10" fmla="*/ 9 w 34"/>
                  <a:gd name="T11" fmla="*/ 22 h 35"/>
                  <a:gd name="T12" fmla="*/ 9 w 34"/>
                  <a:gd name="T13" fmla="*/ 35 h 35"/>
                  <a:gd name="T14" fmla="*/ 19 w 34"/>
                  <a:gd name="T15" fmla="*/ 27 h 35"/>
                  <a:gd name="T16" fmla="*/ 30 w 34"/>
                  <a:gd name="T17" fmla="*/ 31 h 35"/>
                  <a:gd name="T18" fmla="*/ 27 w 34"/>
                  <a:gd name="T19" fmla="*/ 20 h 35"/>
                  <a:gd name="T20" fmla="*/ 34 w 34"/>
                  <a:gd name="T21" fmla="*/ 1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5">
                    <a:moveTo>
                      <a:pt x="34" y="10"/>
                    </a:moveTo>
                    <a:lnTo>
                      <a:pt x="22" y="10"/>
                    </a:lnTo>
                    <a:lnTo>
                      <a:pt x="15" y="0"/>
                    </a:lnTo>
                    <a:lnTo>
                      <a:pt x="12" y="11"/>
                    </a:lnTo>
                    <a:lnTo>
                      <a:pt x="0" y="16"/>
                    </a:lnTo>
                    <a:lnTo>
                      <a:pt x="9" y="22"/>
                    </a:lnTo>
                    <a:lnTo>
                      <a:pt x="9" y="35"/>
                    </a:lnTo>
                    <a:lnTo>
                      <a:pt x="19" y="27"/>
                    </a:lnTo>
                    <a:lnTo>
                      <a:pt x="30" y="31"/>
                    </a:lnTo>
                    <a:lnTo>
                      <a:pt x="27" y="20"/>
                    </a:lnTo>
                    <a:lnTo>
                      <a:pt x="34" y="1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6" name="Freeform 130"/>
              <p:cNvSpPr>
                <a:spLocks/>
              </p:cNvSpPr>
              <p:nvPr/>
            </p:nvSpPr>
            <p:spPr bwMode="auto">
              <a:xfrm>
                <a:off x="1719" y="1726"/>
                <a:ext cx="34" cy="33"/>
              </a:xfrm>
              <a:custGeom>
                <a:avLst/>
                <a:gdLst>
                  <a:gd name="T0" fmla="*/ 5 w 34"/>
                  <a:gd name="T1" fmla="*/ 31 h 33"/>
                  <a:gd name="T2" fmla="*/ 7 w 34"/>
                  <a:gd name="T3" fmla="*/ 20 h 33"/>
                  <a:gd name="T4" fmla="*/ 0 w 34"/>
                  <a:gd name="T5" fmla="*/ 10 h 33"/>
                  <a:gd name="T6" fmla="*/ 11 w 34"/>
                  <a:gd name="T7" fmla="*/ 10 h 33"/>
                  <a:gd name="T8" fmla="*/ 18 w 34"/>
                  <a:gd name="T9" fmla="*/ 0 h 33"/>
                  <a:gd name="T10" fmla="*/ 23 w 34"/>
                  <a:gd name="T11" fmla="*/ 11 h 33"/>
                  <a:gd name="T12" fmla="*/ 34 w 34"/>
                  <a:gd name="T13" fmla="*/ 14 h 33"/>
                  <a:gd name="T14" fmla="*/ 24 w 34"/>
                  <a:gd name="T15" fmla="*/ 22 h 33"/>
                  <a:gd name="T16" fmla="*/ 25 w 34"/>
                  <a:gd name="T17" fmla="*/ 33 h 33"/>
                  <a:gd name="T18" fmla="*/ 16 w 34"/>
                  <a:gd name="T19" fmla="*/ 26 h 33"/>
                  <a:gd name="T20" fmla="*/ 5 w 34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5" y="31"/>
                    </a:moveTo>
                    <a:lnTo>
                      <a:pt x="7" y="20"/>
                    </a:lnTo>
                    <a:lnTo>
                      <a:pt x="0" y="10"/>
                    </a:lnTo>
                    <a:lnTo>
                      <a:pt x="11" y="10"/>
                    </a:lnTo>
                    <a:lnTo>
                      <a:pt x="18" y="0"/>
                    </a:lnTo>
                    <a:lnTo>
                      <a:pt x="23" y="11"/>
                    </a:lnTo>
                    <a:lnTo>
                      <a:pt x="34" y="14"/>
                    </a:lnTo>
                    <a:lnTo>
                      <a:pt x="24" y="22"/>
                    </a:lnTo>
                    <a:lnTo>
                      <a:pt x="25" y="33"/>
                    </a:lnTo>
                    <a:lnTo>
                      <a:pt x="16" y="26"/>
                    </a:lnTo>
                    <a:lnTo>
                      <a:pt x="5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7" name="Freeform 131"/>
              <p:cNvSpPr>
                <a:spLocks/>
              </p:cNvSpPr>
              <p:nvPr/>
            </p:nvSpPr>
            <p:spPr bwMode="auto">
              <a:xfrm>
                <a:off x="1886" y="1549"/>
                <a:ext cx="33" cy="33"/>
              </a:xfrm>
              <a:custGeom>
                <a:avLst/>
                <a:gdLst>
                  <a:gd name="T0" fmla="*/ 29 w 33"/>
                  <a:gd name="T1" fmla="*/ 2 h 33"/>
                  <a:gd name="T2" fmla="*/ 18 w 33"/>
                  <a:gd name="T3" fmla="*/ 7 h 33"/>
                  <a:gd name="T4" fmla="*/ 8 w 33"/>
                  <a:gd name="T5" fmla="*/ 0 h 33"/>
                  <a:gd name="T6" fmla="*/ 10 w 33"/>
                  <a:gd name="T7" fmla="*/ 11 h 33"/>
                  <a:gd name="T8" fmla="*/ 0 w 33"/>
                  <a:gd name="T9" fmla="*/ 19 h 33"/>
                  <a:gd name="T10" fmla="*/ 11 w 33"/>
                  <a:gd name="T11" fmla="*/ 22 h 33"/>
                  <a:gd name="T12" fmla="*/ 15 w 33"/>
                  <a:gd name="T13" fmla="*/ 33 h 33"/>
                  <a:gd name="T14" fmla="*/ 22 w 33"/>
                  <a:gd name="T15" fmla="*/ 23 h 33"/>
                  <a:gd name="T16" fmla="*/ 33 w 33"/>
                  <a:gd name="T17" fmla="*/ 23 h 33"/>
                  <a:gd name="T18" fmla="*/ 26 w 33"/>
                  <a:gd name="T19" fmla="*/ 13 h 33"/>
                  <a:gd name="T20" fmla="*/ 29 w 33"/>
                  <a:gd name="T21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9" y="2"/>
                    </a:moveTo>
                    <a:lnTo>
                      <a:pt x="18" y="7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1" y="22"/>
                    </a:lnTo>
                    <a:lnTo>
                      <a:pt x="15" y="33"/>
                    </a:lnTo>
                    <a:lnTo>
                      <a:pt x="22" y="23"/>
                    </a:lnTo>
                    <a:lnTo>
                      <a:pt x="33" y="23"/>
                    </a:lnTo>
                    <a:lnTo>
                      <a:pt x="26" y="13"/>
                    </a:lnTo>
                    <a:lnTo>
                      <a:pt x="29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8" name="Freeform 132"/>
              <p:cNvSpPr>
                <a:spLocks/>
              </p:cNvSpPr>
              <p:nvPr/>
            </p:nvSpPr>
            <p:spPr bwMode="auto">
              <a:xfrm>
                <a:off x="1754" y="1750"/>
                <a:ext cx="33" cy="34"/>
              </a:xfrm>
              <a:custGeom>
                <a:avLst/>
                <a:gdLst>
                  <a:gd name="T0" fmla="*/ 10 w 33"/>
                  <a:gd name="T1" fmla="*/ 34 h 34"/>
                  <a:gd name="T2" fmla="*/ 10 w 33"/>
                  <a:gd name="T3" fmla="*/ 22 h 34"/>
                  <a:gd name="T4" fmla="*/ 0 w 33"/>
                  <a:gd name="T5" fmla="*/ 16 h 34"/>
                  <a:gd name="T6" fmla="*/ 11 w 33"/>
                  <a:gd name="T7" fmla="*/ 11 h 34"/>
                  <a:gd name="T8" fmla="*/ 14 w 33"/>
                  <a:gd name="T9" fmla="*/ 0 h 34"/>
                  <a:gd name="T10" fmla="*/ 21 w 33"/>
                  <a:gd name="T11" fmla="*/ 9 h 34"/>
                  <a:gd name="T12" fmla="*/ 33 w 33"/>
                  <a:gd name="T13" fmla="*/ 8 h 34"/>
                  <a:gd name="T14" fmla="*/ 26 w 33"/>
                  <a:gd name="T15" fmla="*/ 18 h 34"/>
                  <a:gd name="T16" fmla="*/ 30 w 33"/>
                  <a:gd name="T17" fmla="*/ 29 h 34"/>
                  <a:gd name="T18" fmla="*/ 19 w 33"/>
                  <a:gd name="T19" fmla="*/ 26 h 34"/>
                  <a:gd name="T20" fmla="*/ 10 w 33"/>
                  <a:gd name="T21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10" y="34"/>
                    </a:moveTo>
                    <a:lnTo>
                      <a:pt x="10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lnTo>
                      <a:pt x="21" y="9"/>
                    </a:lnTo>
                    <a:lnTo>
                      <a:pt x="33" y="8"/>
                    </a:lnTo>
                    <a:lnTo>
                      <a:pt x="26" y="18"/>
                    </a:lnTo>
                    <a:lnTo>
                      <a:pt x="30" y="29"/>
                    </a:lnTo>
                    <a:lnTo>
                      <a:pt x="19" y="26"/>
                    </a:lnTo>
                    <a:lnTo>
                      <a:pt x="10" y="3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9" name="Freeform 133"/>
              <p:cNvSpPr>
                <a:spLocks/>
              </p:cNvSpPr>
              <p:nvPr/>
            </p:nvSpPr>
            <p:spPr bwMode="auto">
              <a:xfrm>
                <a:off x="1852" y="1524"/>
                <a:ext cx="33" cy="34"/>
              </a:xfrm>
              <a:custGeom>
                <a:avLst/>
                <a:gdLst>
                  <a:gd name="T0" fmla="*/ 23 w 33"/>
                  <a:gd name="T1" fmla="*/ 0 h 34"/>
                  <a:gd name="T2" fmla="*/ 13 w 33"/>
                  <a:gd name="T3" fmla="*/ 8 h 34"/>
                  <a:gd name="T4" fmla="*/ 2 w 33"/>
                  <a:gd name="T5" fmla="*/ 5 h 34"/>
                  <a:gd name="T6" fmla="*/ 6 w 33"/>
                  <a:gd name="T7" fmla="*/ 16 h 34"/>
                  <a:gd name="T8" fmla="*/ 0 w 33"/>
                  <a:gd name="T9" fmla="*/ 26 h 34"/>
                  <a:gd name="T10" fmla="*/ 12 w 33"/>
                  <a:gd name="T11" fmla="*/ 25 h 34"/>
                  <a:gd name="T12" fmla="*/ 19 w 33"/>
                  <a:gd name="T13" fmla="*/ 34 h 34"/>
                  <a:gd name="T14" fmla="*/ 22 w 33"/>
                  <a:gd name="T15" fmla="*/ 23 h 34"/>
                  <a:gd name="T16" fmla="*/ 33 w 33"/>
                  <a:gd name="T17" fmla="*/ 18 h 34"/>
                  <a:gd name="T18" fmla="*/ 23 w 33"/>
                  <a:gd name="T19" fmla="*/ 12 h 34"/>
                  <a:gd name="T20" fmla="*/ 23 w 33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23" y="0"/>
                    </a:moveTo>
                    <a:lnTo>
                      <a:pt x="13" y="8"/>
                    </a:lnTo>
                    <a:lnTo>
                      <a:pt x="2" y="5"/>
                    </a:lnTo>
                    <a:lnTo>
                      <a:pt x="6" y="16"/>
                    </a:lnTo>
                    <a:lnTo>
                      <a:pt x="0" y="26"/>
                    </a:lnTo>
                    <a:lnTo>
                      <a:pt x="12" y="25"/>
                    </a:lnTo>
                    <a:lnTo>
                      <a:pt x="19" y="34"/>
                    </a:lnTo>
                    <a:lnTo>
                      <a:pt x="22" y="23"/>
                    </a:lnTo>
                    <a:lnTo>
                      <a:pt x="33" y="18"/>
                    </a:lnTo>
                    <a:lnTo>
                      <a:pt x="23" y="12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0" name="Freeform 134"/>
              <p:cNvSpPr>
                <a:spLocks/>
              </p:cNvSpPr>
              <p:nvPr/>
            </p:nvSpPr>
            <p:spPr bwMode="auto">
              <a:xfrm>
                <a:off x="2011" y="1594"/>
                <a:ext cx="50" cy="61"/>
              </a:xfrm>
              <a:custGeom>
                <a:avLst/>
                <a:gdLst>
                  <a:gd name="T0" fmla="*/ 36 w 36"/>
                  <a:gd name="T1" fmla="*/ 18 h 44"/>
                  <a:gd name="T2" fmla="*/ 0 w 36"/>
                  <a:gd name="T3" fmla="*/ 0 h 44"/>
                  <a:gd name="T4" fmla="*/ 5 w 36"/>
                  <a:gd name="T5" fmla="*/ 44 h 44"/>
                  <a:gd name="T6" fmla="*/ 36 w 36"/>
                  <a:gd name="T7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4">
                    <a:moveTo>
                      <a:pt x="36" y="18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" y="15"/>
                      <a:pt x="6" y="30"/>
                      <a:pt x="5" y="44"/>
                    </a:cubicBezTo>
                    <a:lnTo>
                      <a:pt x="36" y="1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1" name="Freeform 135"/>
              <p:cNvSpPr>
                <a:spLocks/>
              </p:cNvSpPr>
              <p:nvPr/>
            </p:nvSpPr>
            <p:spPr bwMode="auto">
              <a:xfrm>
                <a:off x="1963" y="1513"/>
                <a:ext cx="56" cy="52"/>
              </a:xfrm>
              <a:custGeom>
                <a:avLst/>
                <a:gdLst>
                  <a:gd name="T0" fmla="*/ 41 w 41"/>
                  <a:gd name="T1" fmla="*/ 0 h 38"/>
                  <a:gd name="T2" fmla="*/ 0 w 41"/>
                  <a:gd name="T3" fmla="*/ 2 h 38"/>
                  <a:gd name="T4" fmla="*/ 26 w 41"/>
                  <a:gd name="T5" fmla="*/ 38 h 38"/>
                  <a:gd name="T6" fmla="*/ 41 w 41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1" y="13"/>
                      <a:pt x="20" y="25"/>
                      <a:pt x="26" y="38"/>
                    </a:cubicBez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2" name="Freeform 136"/>
              <p:cNvSpPr>
                <a:spLocks/>
              </p:cNvSpPr>
              <p:nvPr/>
            </p:nvSpPr>
            <p:spPr bwMode="auto">
              <a:xfrm>
                <a:off x="1893" y="1441"/>
                <a:ext cx="52" cy="57"/>
              </a:xfrm>
              <a:custGeom>
                <a:avLst/>
                <a:gdLst>
                  <a:gd name="T0" fmla="*/ 36 w 38"/>
                  <a:gd name="T1" fmla="*/ 0 h 41"/>
                  <a:gd name="T2" fmla="*/ 0 w 38"/>
                  <a:gd name="T3" fmla="*/ 19 h 41"/>
                  <a:gd name="T4" fmla="*/ 38 w 38"/>
                  <a:gd name="T5" fmla="*/ 41 h 41"/>
                  <a:gd name="T6" fmla="*/ 36 w 38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36" y="0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14" y="24"/>
                      <a:pt x="27" y="31"/>
                      <a:pt x="38" y="41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3" name="Freeform 137"/>
              <p:cNvSpPr>
                <a:spLocks/>
              </p:cNvSpPr>
              <p:nvPr/>
            </p:nvSpPr>
            <p:spPr bwMode="auto">
              <a:xfrm>
                <a:off x="1808" y="1408"/>
                <a:ext cx="60" cy="50"/>
              </a:xfrm>
              <a:custGeom>
                <a:avLst/>
                <a:gdLst>
                  <a:gd name="T0" fmla="*/ 24 w 44"/>
                  <a:gd name="T1" fmla="*/ 0 h 36"/>
                  <a:gd name="T2" fmla="*/ 0 w 44"/>
                  <a:gd name="T3" fmla="*/ 33 h 36"/>
                  <a:gd name="T4" fmla="*/ 44 w 44"/>
                  <a:gd name="T5" fmla="*/ 36 h 36"/>
                  <a:gd name="T6" fmla="*/ 24 w 44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6">
                    <a:moveTo>
                      <a:pt x="24" y="0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15" y="31"/>
                      <a:pt x="30" y="33"/>
                      <a:pt x="44" y="36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4" name="Freeform 138"/>
              <p:cNvSpPr>
                <a:spLocks/>
              </p:cNvSpPr>
              <p:nvPr/>
            </p:nvSpPr>
            <p:spPr bwMode="auto">
              <a:xfrm>
                <a:off x="1724" y="1422"/>
                <a:ext cx="57" cy="55"/>
              </a:xfrm>
              <a:custGeom>
                <a:avLst/>
                <a:gdLst>
                  <a:gd name="T0" fmla="*/ 9 w 42"/>
                  <a:gd name="T1" fmla="*/ 0 h 40"/>
                  <a:gd name="T2" fmla="*/ 0 w 42"/>
                  <a:gd name="T3" fmla="*/ 40 h 40"/>
                  <a:gd name="T4" fmla="*/ 42 w 42"/>
                  <a:gd name="T5" fmla="*/ 24 h 40"/>
                  <a:gd name="T6" fmla="*/ 9 w 4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0">
                    <a:moveTo>
                      <a:pt x="9" y="0"/>
                    </a:moveTo>
                    <a:cubicBezTo>
                      <a:pt x="0" y="40"/>
                      <a:pt x="0" y="40"/>
                      <a:pt x="0" y="40"/>
                    </a:cubicBezTo>
                    <a:cubicBezTo>
                      <a:pt x="13" y="32"/>
                      <a:pt x="27" y="27"/>
                      <a:pt x="42" y="24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5" name="Freeform 139"/>
              <p:cNvSpPr>
                <a:spLocks/>
              </p:cNvSpPr>
              <p:nvPr/>
            </p:nvSpPr>
            <p:spPr bwMode="auto">
              <a:xfrm>
                <a:off x="1645" y="1479"/>
                <a:ext cx="55" cy="53"/>
              </a:xfrm>
              <a:custGeom>
                <a:avLst/>
                <a:gdLst>
                  <a:gd name="T0" fmla="*/ 0 w 40"/>
                  <a:gd name="T1" fmla="*/ 0 h 39"/>
                  <a:gd name="T2" fmla="*/ 10 w 40"/>
                  <a:gd name="T3" fmla="*/ 39 h 39"/>
                  <a:gd name="T4" fmla="*/ 40 w 40"/>
                  <a:gd name="T5" fmla="*/ 8 h 39"/>
                  <a:gd name="T6" fmla="*/ 0 w 40"/>
                  <a:gd name="T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9">
                    <a:moveTo>
                      <a:pt x="0" y="0"/>
                    </a:moveTo>
                    <a:cubicBezTo>
                      <a:pt x="10" y="39"/>
                      <a:pt x="10" y="39"/>
                      <a:pt x="10" y="39"/>
                    </a:cubicBezTo>
                    <a:cubicBezTo>
                      <a:pt x="18" y="27"/>
                      <a:pt x="29" y="16"/>
                      <a:pt x="40" y="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6" name="Freeform 140"/>
              <p:cNvSpPr>
                <a:spLocks/>
              </p:cNvSpPr>
              <p:nvPr/>
            </p:nvSpPr>
            <p:spPr bwMode="auto">
              <a:xfrm>
                <a:off x="1587" y="1554"/>
                <a:ext cx="55" cy="58"/>
              </a:xfrm>
              <a:custGeom>
                <a:avLst/>
                <a:gdLst>
                  <a:gd name="T0" fmla="*/ 0 w 40"/>
                  <a:gd name="T1" fmla="*/ 9 h 42"/>
                  <a:gd name="T2" fmla="*/ 26 w 40"/>
                  <a:gd name="T3" fmla="*/ 42 h 42"/>
                  <a:gd name="T4" fmla="*/ 40 w 40"/>
                  <a:gd name="T5" fmla="*/ 0 h 42"/>
                  <a:gd name="T6" fmla="*/ 0 w 40"/>
                  <a:gd name="T7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2">
                    <a:moveTo>
                      <a:pt x="0" y="9"/>
                    </a:moveTo>
                    <a:cubicBezTo>
                      <a:pt x="26" y="42"/>
                      <a:pt x="26" y="42"/>
                      <a:pt x="26" y="42"/>
                    </a:cubicBezTo>
                    <a:cubicBezTo>
                      <a:pt x="28" y="27"/>
                      <a:pt x="33" y="13"/>
                      <a:pt x="40" y="0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7" name="Freeform 141"/>
              <p:cNvSpPr>
                <a:spLocks/>
              </p:cNvSpPr>
              <p:nvPr/>
            </p:nvSpPr>
            <p:spPr bwMode="auto">
              <a:xfrm>
                <a:off x="1574" y="1637"/>
                <a:ext cx="49" cy="62"/>
              </a:xfrm>
              <a:custGeom>
                <a:avLst/>
                <a:gdLst>
                  <a:gd name="T0" fmla="*/ 0 w 36"/>
                  <a:gd name="T1" fmla="*/ 26 h 45"/>
                  <a:gd name="T2" fmla="*/ 36 w 36"/>
                  <a:gd name="T3" fmla="*/ 45 h 45"/>
                  <a:gd name="T4" fmla="*/ 32 w 36"/>
                  <a:gd name="T5" fmla="*/ 0 h 45"/>
                  <a:gd name="T6" fmla="*/ 0 w 36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5">
                    <a:moveTo>
                      <a:pt x="0" y="26"/>
                    </a:moveTo>
                    <a:cubicBezTo>
                      <a:pt x="36" y="45"/>
                      <a:pt x="36" y="45"/>
                      <a:pt x="36" y="45"/>
                    </a:cubicBezTo>
                    <a:cubicBezTo>
                      <a:pt x="32" y="30"/>
                      <a:pt x="31" y="15"/>
                      <a:pt x="32" y="0"/>
                    </a:cubicBez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8" name="Freeform 142"/>
              <p:cNvSpPr>
                <a:spLocks/>
              </p:cNvSpPr>
              <p:nvPr/>
            </p:nvSpPr>
            <p:spPr bwMode="auto">
              <a:xfrm>
                <a:off x="1605" y="1724"/>
                <a:ext cx="55" cy="52"/>
              </a:xfrm>
              <a:custGeom>
                <a:avLst/>
                <a:gdLst>
                  <a:gd name="T0" fmla="*/ 0 w 40"/>
                  <a:gd name="T1" fmla="*/ 37 h 38"/>
                  <a:gd name="T2" fmla="*/ 40 w 40"/>
                  <a:gd name="T3" fmla="*/ 38 h 38"/>
                  <a:gd name="T4" fmla="*/ 18 w 40"/>
                  <a:gd name="T5" fmla="*/ 0 h 38"/>
                  <a:gd name="T6" fmla="*/ 0 w 40"/>
                  <a:gd name="T7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8">
                    <a:moveTo>
                      <a:pt x="0" y="37"/>
                    </a:moveTo>
                    <a:cubicBezTo>
                      <a:pt x="40" y="38"/>
                      <a:pt x="40" y="38"/>
                      <a:pt x="40" y="38"/>
                    </a:cubicBezTo>
                    <a:cubicBezTo>
                      <a:pt x="31" y="26"/>
                      <a:pt x="23" y="14"/>
                      <a:pt x="18" y="0"/>
                    </a:cubicBez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9" name="Freeform 143"/>
              <p:cNvSpPr>
                <a:spLocks/>
              </p:cNvSpPr>
              <p:nvPr/>
            </p:nvSpPr>
            <p:spPr bwMode="auto">
              <a:xfrm>
                <a:off x="1675" y="1797"/>
                <a:ext cx="53" cy="56"/>
              </a:xfrm>
              <a:custGeom>
                <a:avLst/>
                <a:gdLst>
                  <a:gd name="T0" fmla="*/ 0 w 38"/>
                  <a:gd name="T1" fmla="*/ 41 h 41"/>
                  <a:gd name="T2" fmla="*/ 38 w 38"/>
                  <a:gd name="T3" fmla="*/ 25 h 41"/>
                  <a:gd name="T4" fmla="*/ 1 w 38"/>
                  <a:gd name="T5" fmla="*/ 0 h 41"/>
                  <a:gd name="T6" fmla="*/ 0 w 38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0" y="41"/>
                    </a:moveTo>
                    <a:cubicBezTo>
                      <a:pt x="38" y="25"/>
                      <a:pt x="38" y="25"/>
                      <a:pt x="38" y="25"/>
                    </a:cubicBezTo>
                    <a:cubicBezTo>
                      <a:pt x="24" y="18"/>
                      <a:pt x="12" y="10"/>
                      <a:pt x="1" y="0"/>
                    </a:cubicBezTo>
                    <a:lnTo>
                      <a:pt x="0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0" name="Freeform 144"/>
              <p:cNvSpPr>
                <a:spLocks/>
              </p:cNvSpPr>
              <p:nvPr/>
            </p:nvSpPr>
            <p:spPr bwMode="auto">
              <a:xfrm>
                <a:off x="1751" y="1842"/>
                <a:ext cx="61" cy="52"/>
              </a:xfrm>
              <a:custGeom>
                <a:avLst/>
                <a:gdLst>
                  <a:gd name="T0" fmla="*/ 16 w 44"/>
                  <a:gd name="T1" fmla="*/ 38 h 38"/>
                  <a:gd name="T2" fmla="*/ 44 w 44"/>
                  <a:gd name="T3" fmla="*/ 8 h 38"/>
                  <a:gd name="T4" fmla="*/ 0 w 44"/>
                  <a:gd name="T5" fmla="*/ 0 h 38"/>
                  <a:gd name="T6" fmla="*/ 16 w 44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8">
                    <a:moveTo>
                      <a:pt x="16" y="38"/>
                    </a:moveTo>
                    <a:cubicBezTo>
                      <a:pt x="44" y="8"/>
                      <a:pt x="44" y="8"/>
                      <a:pt x="44" y="8"/>
                    </a:cubicBezTo>
                    <a:cubicBezTo>
                      <a:pt x="29" y="7"/>
                      <a:pt x="14" y="5"/>
                      <a:pt x="0" y="0"/>
                    </a:cubicBezTo>
                    <a:lnTo>
                      <a:pt x="16" y="3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1" name="Freeform 145"/>
              <p:cNvSpPr>
                <a:spLocks/>
              </p:cNvSpPr>
              <p:nvPr/>
            </p:nvSpPr>
            <p:spPr bwMode="auto">
              <a:xfrm>
                <a:off x="1838" y="1836"/>
                <a:ext cx="59" cy="54"/>
              </a:xfrm>
              <a:custGeom>
                <a:avLst/>
                <a:gdLst>
                  <a:gd name="T0" fmla="*/ 31 w 43"/>
                  <a:gd name="T1" fmla="*/ 39 h 39"/>
                  <a:gd name="T2" fmla="*/ 43 w 43"/>
                  <a:gd name="T3" fmla="*/ 0 h 39"/>
                  <a:gd name="T4" fmla="*/ 0 w 43"/>
                  <a:gd name="T5" fmla="*/ 12 h 39"/>
                  <a:gd name="T6" fmla="*/ 31 w 43"/>
                  <a:gd name="T7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9">
                    <a:moveTo>
                      <a:pt x="31" y="39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29" y="6"/>
                      <a:pt x="14" y="10"/>
                      <a:pt x="0" y="12"/>
                    </a:cubicBezTo>
                    <a:lnTo>
                      <a:pt x="31" y="3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2" name="Freeform 146"/>
              <p:cNvSpPr>
                <a:spLocks/>
              </p:cNvSpPr>
              <p:nvPr/>
            </p:nvSpPr>
            <p:spPr bwMode="auto">
              <a:xfrm>
                <a:off x="1920" y="1786"/>
                <a:ext cx="54" cy="56"/>
              </a:xfrm>
              <a:custGeom>
                <a:avLst/>
                <a:gdLst>
                  <a:gd name="T0" fmla="*/ 39 w 39"/>
                  <a:gd name="T1" fmla="*/ 41 h 41"/>
                  <a:gd name="T2" fmla="*/ 34 w 39"/>
                  <a:gd name="T3" fmla="*/ 0 h 41"/>
                  <a:gd name="T4" fmla="*/ 0 w 39"/>
                  <a:gd name="T5" fmla="*/ 29 h 41"/>
                  <a:gd name="T6" fmla="*/ 39 w 39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1">
                    <a:moveTo>
                      <a:pt x="39" y="41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24" y="12"/>
                      <a:pt x="12" y="22"/>
                      <a:pt x="0" y="29"/>
                    </a:cubicBezTo>
                    <a:lnTo>
                      <a:pt x="39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3" name="Freeform 147"/>
              <p:cNvSpPr>
                <a:spLocks/>
              </p:cNvSpPr>
              <p:nvPr/>
            </p:nvSpPr>
            <p:spPr bwMode="auto">
              <a:xfrm>
                <a:off x="1988" y="1703"/>
                <a:ext cx="55" cy="55"/>
              </a:xfrm>
              <a:custGeom>
                <a:avLst/>
                <a:gdLst>
                  <a:gd name="T0" fmla="*/ 40 w 40"/>
                  <a:gd name="T1" fmla="*/ 34 h 40"/>
                  <a:gd name="T2" fmla="*/ 18 w 40"/>
                  <a:gd name="T3" fmla="*/ 0 h 40"/>
                  <a:gd name="T4" fmla="*/ 0 w 40"/>
                  <a:gd name="T5" fmla="*/ 40 h 40"/>
                  <a:gd name="T6" fmla="*/ 40 w 40"/>
                  <a:gd name="T7" fmla="*/ 3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0">
                    <a:moveTo>
                      <a:pt x="40" y="34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4" y="15"/>
                      <a:pt x="8" y="28"/>
                      <a:pt x="0" y="40"/>
                    </a:cubicBezTo>
                    <a:lnTo>
                      <a:pt x="40" y="34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60" name="矩形 159"/>
          <p:cNvSpPr/>
          <p:nvPr/>
        </p:nvSpPr>
        <p:spPr>
          <a:xfrm>
            <a:off x="1394372" y="1587659"/>
            <a:ext cx="6355257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账户及设置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命令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团队协作</a:t>
            </a:r>
            <a:endParaRPr lang="en-US" altLang="zh-CN" sz="28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54" name="矩形 53"/>
          <p:cNvSpPr/>
          <p:nvPr/>
        </p:nvSpPr>
        <p:spPr>
          <a:xfrm>
            <a:off x="3419872" y="620689"/>
            <a:ext cx="28276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课程目标</a:t>
            </a:r>
          </a:p>
        </p:txBody>
      </p:sp>
    </p:spTree>
    <p:extLst>
      <p:ext uri="{BB962C8B-B14F-4D97-AF65-F5344CB8AC3E}">
        <p14:creationId xmlns:p14="http://schemas.microsoft.com/office/powerpoint/2010/main" val="258542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467544" y="1772816"/>
            <a:ext cx="3456384" cy="44579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change directory</a:t>
            </a:r>
            <a:endParaRPr lang="zh-CN" altLang="en-US" sz="2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cd</a:t>
            </a:r>
          </a:p>
          <a:p>
            <a:pPr algn="just">
              <a:lnSpc>
                <a:spcPct val="150000"/>
              </a:lnSpc>
            </a:pPr>
            <a:endParaRPr lang="en-US" altLang="zh-CN" sz="2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make directory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b="1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mkdir</a:t>
            </a:r>
            <a:endParaRPr lang="en-US" altLang="zh-CN" sz="2400" b="1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print working directory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b="1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pwd</a:t>
            </a:r>
            <a:endParaRPr lang="en-US" altLang="zh-CN" sz="2400" b="1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84675" y="656691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Bash </a:t>
            </a:r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命令体验</a:t>
            </a:r>
          </a:p>
        </p:txBody>
      </p:sp>
      <p:sp>
        <p:nvSpPr>
          <p:cNvPr id="8" name="矩形 7"/>
          <p:cNvSpPr/>
          <p:nvPr/>
        </p:nvSpPr>
        <p:spPr>
          <a:xfrm>
            <a:off x="5220074" y="1772816"/>
            <a:ext cx="3510766" cy="447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move</a:t>
            </a:r>
            <a:endParaRPr lang="zh-CN" altLang="en-US" sz="2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309020205020404" pitchFamily="49" charset="0"/>
              </a:rPr>
              <a:t>mv</a:t>
            </a:r>
          </a:p>
          <a:p>
            <a:pPr algn="just">
              <a:lnSpc>
                <a:spcPct val="150000"/>
              </a:lnSpc>
            </a:pPr>
            <a:endParaRPr lang="en-US" altLang="zh-CN" sz="2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copy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b="1" dirty="0" err="1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309020205020404" pitchFamily="49" charset="0"/>
              </a:rPr>
              <a:t>cp</a:t>
            </a:r>
            <a:endParaRPr lang="en-US" altLang="zh-CN" sz="2400" b="1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remove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b="1" dirty="0" err="1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309020205020404" pitchFamily="49" charset="0"/>
              </a:rPr>
              <a:t>rm</a:t>
            </a:r>
            <a:endParaRPr lang="en-US" altLang="zh-CN" sz="2400" b="1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9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467544" y="1696216"/>
            <a:ext cx="8208912" cy="44579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显示当前的 </a:t>
            </a:r>
            <a:r>
              <a:rPr lang="en-US" altLang="zh-CN" sz="2400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</a:t>
            </a: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配置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b="1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</a:t>
            </a:r>
            <a:r>
              <a:rPr lang="en-US" altLang="zh-CN" sz="24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config --list</a:t>
            </a:r>
          </a:p>
          <a:p>
            <a:pPr algn="just">
              <a:lnSpc>
                <a:spcPct val="150000"/>
              </a:lnSpc>
            </a:pPr>
            <a:endParaRPr lang="en-US" altLang="zh-CN" sz="2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设置提交仓库时的用户名信息</a:t>
            </a:r>
            <a:endParaRPr lang="en-US" altLang="zh-CN" sz="2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 config  --global  user.name  "</a:t>
            </a:r>
            <a:r>
              <a:rPr lang="en-US" altLang="zh-CN" sz="2400" b="1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YangWeiBin</a:t>
            </a:r>
            <a:r>
              <a:rPr lang="en-US" altLang="zh-CN" sz="24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 </a:t>
            </a:r>
          </a:p>
          <a:p>
            <a:pPr algn="just">
              <a:lnSpc>
                <a:spcPct val="150000"/>
              </a:lnSpc>
            </a:pPr>
            <a:endParaRPr lang="en-US" altLang="zh-CN" sz="2400" b="1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设置提交仓库时的邮箱信息</a:t>
            </a:r>
            <a:endParaRPr lang="en-US" altLang="zh-CN" sz="2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 config  --global  </a:t>
            </a:r>
            <a:r>
              <a:rPr lang="en-US" altLang="zh-CN" sz="2400" b="1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user.email</a:t>
            </a:r>
            <a:r>
              <a:rPr lang="en-US" altLang="zh-CN" sz="24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"863255386@qq.com"</a:t>
            </a:r>
          </a:p>
        </p:txBody>
      </p:sp>
      <p:sp>
        <p:nvSpPr>
          <p:cNvPr id="54" name="矩形 53"/>
          <p:cNvSpPr/>
          <p:nvPr/>
        </p:nvSpPr>
        <p:spPr>
          <a:xfrm>
            <a:off x="484674" y="580091"/>
            <a:ext cx="3223229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设置 </a:t>
            </a:r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参数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A5608F-5F28-46F9-A62E-480EE83B1C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902" y="584258"/>
            <a:ext cx="5173995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2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E082A12-53D4-4038-BB01-FC47E5F26EE9}"/>
              </a:ext>
            </a:extLst>
          </p:cNvPr>
          <p:cNvGrpSpPr/>
          <p:nvPr/>
        </p:nvGrpSpPr>
        <p:grpSpPr>
          <a:xfrm>
            <a:off x="7380312" y="5169098"/>
            <a:ext cx="1528790" cy="1294854"/>
            <a:chOff x="479377" y="1198042"/>
            <a:chExt cx="1528790" cy="1294854"/>
          </a:xfrm>
        </p:grpSpPr>
        <p:graphicFrame>
          <p:nvGraphicFramePr>
            <p:cNvPr id="2" name="图表 1"/>
            <p:cNvGraphicFramePr/>
            <p:nvPr/>
          </p:nvGraphicFramePr>
          <p:xfrm>
            <a:off x="479377" y="1198042"/>
            <a:ext cx="1528790" cy="129485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217" name="Group 104"/>
            <p:cNvGrpSpPr>
              <a:grpSpLocks noChangeAspect="1"/>
            </p:cNvGrpSpPr>
            <p:nvPr/>
          </p:nvGrpSpPr>
          <p:grpSpPr bwMode="auto">
            <a:xfrm>
              <a:off x="1135760" y="1653132"/>
              <a:ext cx="216024" cy="384672"/>
              <a:chOff x="1574" y="1407"/>
              <a:chExt cx="488" cy="698"/>
            </a:xfrm>
          </p:grpSpPr>
          <p:sp>
            <p:nvSpPr>
              <p:cNvPr id="6218" name="AutoShape 103"/>
              <p:cNvSpPr>
                <a:spLocks noChangeAspect="1" noChangeArrowheads="1" noTextEdit="1"/>
              </p:cNvSpPr>
              <p:nvPr/>
            </p:nvSpPr>
            <p:spPr bwMode="auto">
              <a:xfrm>
                <a:off x="1575" y="1407"/>
                <a:ext cx="487" cy="6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19" name="Rectangle 105"/>
              <p:cNvSpPr>
                <a:spLocks noChangeArrowheads="1"/>
              </p:cNvSpPr>
              <p:nvPr/>
            </p:nvSpPr>
            <p:spPr bwMode="auto">
              <a:xfrm>
                <a:off x="1704" y="1933"/>
                <a:ext cx="242" cy="99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0" name="Rectangle 106"/>
              <p:cNvSpPr>
                <a:spLocks noChangeArrowheads="1"/>
              </p:cNvSpPr>
              <p:nvPr/>
            </p:nvSpPr>
            <p:spPr bwMode="auto">
              <a:xfrm>
                <a:off x="1704" y="1944"/>
                <a:ext cx="242" cy="99"/>
              </a:xfrm>
              <a:prstGeom prst="rect">
                <a:avLst/>
              </a:prstGeom>
              <a:solidFill>
                <a:srgbClr val="F888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1" name="Freeform 107"/>
              <p:cNvSpPr>
                <a:spLocks/>
              </p:cNvSpPr>
              <p:nvPr/>
            </p:nvSpPr>
            <p:spPr bwMode="auto">
              <a:xfrm>
                <a:off x="1781" y="1945"/>
                <a:ext cx="164" cy="98"/>
              </a:xfrm>
              <a:custGeom>
                <a:avLst/>
                <a:gdLst>
                  <a:gd name="T0" fmla="*/ 0 w 119"/>
                  <a:gd name="T1" fmla="*/ 71 h 71"/>
                  <a:gd name="T2" fmla="*/ 119 w 119"/>
                  <a:gd name="T3" fmla="*/ 71 h 71"/>
                  <a:gd name="T4" fmla="*/ 119 w 119"/>
                  <a:gd name="T5" fmla="*/ 0 h 71"/>
                  <a:gd name="T6" fmla="*/ 93 w 119"/>
                  <a:gd name="T7" fmla="*/ 0 h 71"/>
                  <a:gd name="T8" fmla="*/ 0 w 119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71">
                    <a:moveTo>
                      <a:pt x="0" y="71"/>
                    </a:move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0"/>
                      <a:pt x="119" y="0"/>
                      <a:pt x="119" y="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2" y="24"/>
                      <a:pt x="31" y="48"/>
                      <a:pt x="0" y="71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2" name="Rectangle 108"/>
              <p:cNvSpPr>
                <a:spLocks noChangeArrowheads="1"/>
              </p:cNvSpPr>
              <p:nvPr/>
            </p:nvSpPr>
            <p:spPr bwMode="auto">
              <a:xfrm>
                <a:off x="1644" y="2026"/>
                <a:ext cx="368" cy="61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3" name="Rectangle 109"/>
              <p:cNvSpPr>
                <a:spLocks noChangeArrowheads="1"/>
              </p:cNvSpPr>
              <p:nvPr/>
            </p:nvSpPr>
            <p:spPr bwMode="auto">
              <a:xfrm>
                <a:off x="1644" y="2043"/>
                <a:ext cx="368" cy="61"/>
              </a:xfrm>
              <a:prstGeom prst="rect">
                <a:avLst/>
              </a:prstGeom>
              <a:solidFill>
                <a:srgbClr val="FF8D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4" name="Freeform 110"/>
              <p:cNvSpPr>
                <a:spLocks/>
              </p:cNvSpPr>
              <p:nvPr/>
            </p:nvSpPr>
            <p:spPr bwMode="auto">
              <a:xfrm>
                <a:off x="1781" y="2043"/>
                <a:ext cx="231" cy="61"/>
              </a:xfrm>
              <a:custGeom>
                <a:avLst/>
                <a:gdLst>
                  <a:gd name="T0" fmla="*/ 31 w 168"/>
                  <a:gd name="T1" fmla="*/ 19 h 44"/>
                  <a:gd name="T2" fmla="*/ 20 w 168"/>
                  <a:gd name="T3" fmla="*/ 27 h 44"/>
                  <a:gd name="T4" fmla="*/ 13 w 168"/>
                  <a:gd name="T5" fmla="*/ 33 h 44"/>
                  <a:gd name="T6" fmla="*/ 0 w 168"/>
                  <a:gd name="T7" fmla="*/ 44 h 44"/>
                  <a:gd name="T8" fmla="*/ 168 w 168"/>
                  <a:gd name="T9" fmla="*/ 44 h 44"/>
                  <a:gd name="T10" fmla="*/ 168 w 168"/>
                  <a:gd name="T11" fmla="*/ 0 h 44"/>
                  <a:gd name="T12" fmla="*/ 59 w 168"/>
                  <a:gd name="T13" fmla="*/ 0 h 44"/>
                  <a:gd name="T14" fmla="*/ 31 w 168"/>
                  <a:gd name="T15" fmla="*/ 1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8" h="44">
                    <a:moveTo>
                      <a:pt x="31" y="19"/>
                    </a:moveTo>
                    <a:cubicBezTo>
                      <a:pt x="28" y="22"/>
                      <a:pt x="24" y="24"/>
                      <a:pt x="20" y="27"/>
                    </a:cubicBezTo>
                    <a:cubicBezTo>
                      <a:pt x="18" y="29"/>
                      <a:pt x="15" y="31"/>
                      <a:pt x="13" y="33"/>
                    </a:cubicBezTo>
                    <a:cubicBezTo>
                      <a:pt x="9" y="37"/>
                      <a:pt x="4" y="40"/>
                      <a:pt x="0" y="44"/>
                    </a:cubicBezTo>
                    <a:cubicBezTo>
                      <a:pt x="168" y="44"/>
                      <a:pt x="168" y="44"/>
                      <a:pt x="168" y="44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0" y="6"/>
                      <a:pt x="40" y="12"/>
                      <a:pt x="31" y="19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5" name="Oval 111"/>
              <p:cNvSpPr>
                <a:spLocks noChangeArrowheads="1"/>
              </p:cNvSpPr>
              <p:nvPr/>
            </p:nvSpPr>
            <p:spPr bwMode="auto">
              <a:xfrm>
                <a:off x="1795" y="1868"/>
                <a:ext cx="65" cy="65"/>
              </a:xfrm>
              <a:prstGeom prst="ellipse">
                <a:avLst/>
              </a:prstGeom>
              <a:solidFill>
                <a:srgbClr val="FE97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6" name="Freeform 112"/>
              <p:cNvSpPr>
                <a:spLocks/>
              </p:cNvSpPr>
              <p:nvPr/>
            </p:nvSpPr>
            <p:spPr bwMode="auto">
              <a:xfrm>
                <a:off x="1809" y="1881"/>
                <a:ext cx="51" cy="52"/>
              </a:xfrm>
              <a:custGeom>
                <a:avLst/>
                <a:gdLst>
                  <a:gd name="T0" fmla="*/ 17 w 37"/>
                  <a:gd name="T1" fmla="*/ 21 h 38"/>
                  <a:gd name="T2" fmla="*/ 0 w 37"/>
                  <a:gd name="T3" fmla="*/ 34 h 38"/>
                  <a:gd name="T4" fmla="*/ 13 w 37"/>
                  <a:gd name="T5" fmla="*/ 38 h 38"/>
                  <a:gd name="T6" fmla="*/ 37 w 37"/>
                  <a:gd name="T7" fmla="*/ 14 h 38"/>
                  <a:gd name="T8" fmla="*/ 32 w 37"/>
                  <a:gd name="T9" fmla="*/ 0 h 38"/>
                  <a:gd name="T10" fmla="*/ 17 w 37"/>
                  <a:gd name="T11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7" y="21"/>
                    </a:moveTo>
                    <a:cubicBezTo>
                      <a:pt x="12" y="26"/>
                      <a:pt x="6" y="30"/>
                      <a:pt x="0" y="34"/>
                    </a:cubicBezTo>
                    <a:cubicBezTo>
                      <a:pt x="4" y="36"/>
                      <a:pt x="8" y="38"/>
                      <a:pt x="13" y="38"/>
                    </a:cubicBezTo>
                    <a:cubicBezTo>
                      <a:pt x="26" y="38"/>
                      <a:pt x="37" y="27"/>
                      <a:pt x="37" y="14"/>
                    </a:cubicBezTo>
                    <a:cubicBezTo>
                      <a:pt x="37" y="9"/>
                      <a:pt x="35" y="4"/>
                      <a:pt x="32" y="0"/>
                    </a:cubicBezTo>
                    <a:cubicBezTo>
                      <a:pt x="28" y="8"/>
                      <a:pt x="23" y="15"/>
                      <a:pt x="17" y="21"/>
                    </a:cubicBezTo>
                    <a:close/>
                  </a:path>
                </a:pathLst>
              </a:custGeom>
              <a:solidFill>
                <a:srgbClr val="F771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7" name="Freeform 113"/>
              <p:cNvSpPr>
                <a:spLocks noEditPoints="1"/>
              </p:cNvSpPr>
              <p:nvPr/>
            </p:nvSpPr>
            <p:spPr bwMode="auto">
              <a:xfrm>
                <a:off x="1631" y="1465"/>
                <a:ext cx="376" cy="376"/>
              </a:xfrm>
              <a:custGeom>
                <a:avLst/>
                <a:gdLst>
                  <a:gd name="T0" fmla="*/ 144 w 273"/>
                  <a:gd name="T1" fmla="*/ 4 h 273"/>
                  <a:gd name="T2" fmla="*/ 4 w 273"/>
                  <a:gd name="T3" fmla="*/ 130 h 273"/>
                  <a:gd name="T4" fmla="*/ 129 w 273"/>
                  <a:gd name="T5" fmla="*/ 270 h 273"/>
                  <a:gd name="T6" fmla="*/ 269 w 273"/>
                  <a:gd name="T7" fmla="*/ 144 h 273"/>
                  <a:gd name="T8" fmla="*/ 144 w 273"/>
                  <a:gd name="T9" fmla="*/ 4 h 273"/>
                  <a:gd name="T10" fmla="*/ 130 w 273"/>
                  <a:gd name="T11" fmla="*/ 258 h 273"/>
                  <a:gd name="T12" fmla="*/ 15 w 273"/>
                  <a:gd name="T13" fmla="*/ 130 h 273"/>
                  <a:gd name="T14" fmla="*/ 143 w 273"/>
                  <a:gd name="T15" fmla="*/ 15 h 273"/>
                  <a:gd name="T16" fmla="*/ 258 w 273"/>
                  <a:gd name="T17" fmla="*/ 143 h 273"/>
                  <a:gd name="T18" fmla="*/ 130 w 273"/>
                  <a:gd name="T19" fmla="*/ 25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3" h="273">
                    <a:moveTo>
                      <a:pt x="144" y="4"/>
                    </a:moveTo>
                    <a:cubicBezTo>
                      <a:pt x="70" y="0"/>
                      <a:pt x="8" y="56"/>
                      <a:pt x="4" y="130"/>
                    </a:cubicBezTo>
                    <a:cubicBezTo>
                      <a:pt x="0" y="203"/>
                      <a:pt x="56" y="266"/>
                      <a:pt x="129" y="270"/>
                    </a:cubicBezTo>
                    <a:cubicBezTo>
                      <a:pt x="203" y="273"/>
                      <a:pt x="265" y="217"/>
                      <a:pt x="269" y="144"/>
                    </a:cubicBezTo>
                    <a:cubicBezTo>
                      <a:pt x="273" y="71"/>
                      <a:pt x="217" y="8"/>
                      <a:pt x="144" y="4"/>
                    </a:cubicBezTo>
                    <a:close/>
                    <a:moveTo>
                      <a:pt x="130" y="258"/>
                    </a:moveTo>
                    <a:cubicBezTo>
                      <a:pt x="63" y="255"/>
                      <a:pt x="11" y="197"/>
                      <a:pt x="15" y="130"/>
                    </a:cubicBezTo>
                    <a:cubicBezTo>
                      <a:pt x="19" y="63"/>
                      <a:pt x="76" y="12"/>
                      <a:pt x="143" y="15"/>
                    </a:cubicBezTo>
                    <a:cubicBezTo>
                      <a:pt x="210" y="19"/>
                      <a:pt x="262" y="76"/>
                      <a:pt x="258" y="143"/>
                    </a:cubicBezTo>
                    <a:cubicBezTo>
                      <a:pt x="254" y="210"/>
                      <a:pt x="197" y="262"/>
                      <a:pt x="130" y="258"/>
                    </a:cubicBezTo>
                    <a:close/>
                  </a:path>
                </a:pathLst>
              </a:custGeom>
              <a:solidFill>
                <a:srgbClr val="FCB5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8" name="Freeform 114"/>
              <p:cNvSpPr>
                <a:spLocks noEditPoints="1"/>
              </p:cNvSpPr>
              <p:nvPr/>
            </p:nvSpPr>
            <p:spPr bwMode="auto">
              <a:xfrm>
                <a:off x="1647" y="1481"/>
                <a:ext cx="345" cy="344"/>
              </a:xfrm>
              <a:custGeom>
                <a:avLst/>
                <a:gdLst>
                  <a:gd name="T0" fmla="*/ 132 w 251"/>
                  <a:gd name="T1" fmla="*/ 3 h 250"/>
                  <a:gd name="T2" fmla="*/ 4 w 251"/>
                  <a:gd name="T3" fmla="*/ 118 h 250"/>
                  <a:gd name="T4" fmla="*/ 119 w 251"/>
                  <a:gd name="T5" fmla="*/ 246 h 250"/>
                  <a:gd name="T6" fmla="*/ 247 w 251"/>
                  <a:gd name="T7" fmla="*/ 131 h 250"/>
                  <a:gd name="T8" fmla="*/ 132 w 251"/>
                  <a:gd name="T9" fmla="*/ 3 h 250"/>
                  <a:gd name="T10" fmla="*/ 119 w 251"/>
                  <a:gd name="T11" fmla="*/ 238 h 250"/>
                  <a:gd name="T12" fmla="*/ 12 w 251"/>
                  <a:gd name="T13" fmla="*/ 119 h 250"/>
                  <a:gd name="T14" fmla="*/ 132 w 251"/>
                  <a:gd name="T15" fmla="*/ 11 h 250"/>
                  <a:gd name="T16" fmla="*/ 239 w 251"/>
                  <a:gd name="T17" fmla="*/ 131 h 250"/>
                  <a:gd name="T18" fmla="*/ 119 w 251"/>
                  <a:gd name="T19" fmla="*/ 238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1" h="250">
                    <a:moveTo>
                      <a:pt x="132" y="3"/>
                    </a:moveTo>
                    <a:cubicBezTo>
                      <a:pt x="65" y="0"/>
                      <a:pt x="8" y="51"/>
                      <a:pt x="4" y="118"/>
                    </a:cubicBezTo>
                    <a:cubicBezTo>
                      <a:pt x="0" y="185"/>
                      <a:pt x="52" y="243"/>
                      <a:pt x="119" y="246"/>
                    </a:cubicBezTo>
                    <a:cubicBezTo>
                      <a:pt x="186" y="250"/>
                      <a:pt x="243" y="198"/>
                      <a:pt x="247" y="131"/>
                    </a:cubicBezTo>
                    <a:cubicBezTo>
                      <a:pt x="251" y="64"/>
                      <a:pt x="199" y="7"/>
                      <a:pt x="132" y="3"/>
                    </a:cubicBezTo>
                    <a:close/>
                    <a:moveTo>
                      <a:pt x="119" y="238"/>
                    </a:moveTo>
                    <a:cubicBezTo>
                      <a:pt x="57" y="235"/>
                      <a:pt x="9" y="181"/>
                      <a:pt x="12" y="119"/>
                    </a:cubicBezTo>
                    <a:cubicBezTo>
                      <a:pt x="15" y="56"/>
                      <a:pt x="69" y="8"/>
                      <a:pt x="132" y="11"/>
                    </a:cubicBezTo>
                    <a:cubicBezTo>
                      <a:pt x="194" y="15"/>
                      <a:pt x="242" y="68"/>
                      <a:pt x="239" y="131"/>
                    </a:cubicBezTo>
                    <a:cubicBezTo>
                      <a:pt x="236" y="194"/>
                      <a:pt x="182" y="242"/>
                      <a:pt x="119" y="238"/>
                    </a:cubicBezTo>
                    <a:close/>
                  </a:path>
                </a:pathLst>
              </a:custGeom>
              <a:solidFill>
                <a:srgbClr val="FE8C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0" name="Freeform 115"/>
              <p:cNvSpPr>
                <a:spLocks/>
              </p:cNvSpPr>
              <p:nvPr/>
            </p:nvSpPr>
            <p:spPr bwMode="auto">
              <a:xfrm>
                <a:off x="1659" y="1492"/>
                <a:ext cx="320" cy="322"/>
              </a:xfrm>
              <a:custGeom>
                <a:avLst/>
                <a:gdLst>
                  <a:gd name="T0" fmla="*/ 123 w 233"/>
                  <a:gd name="T1" fmla="*/ 3 h 234"/>
                  <a:gd name="T2" fmla="*/ 3 w 233"/>
                  <a:gd name="T3" fmla="*/ 111 h 234"/>
                  <a:gd name="T4" fmla="*/ 110 w 233"/>
                  <a:gd name="T5" fmla="*/ 230 h 234"/>
                  <a:gd name="T6" fmla="*/ 230 w 233"/>
                  <a:gd name="T7" fmla="*/ 123 h 234"/>
                  <a:gd name="T8" fmla="*/ 123 w 233"/>
                  <a:gd name="T9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3" h="234">
                    <a:moveTo>
                      <a:pt x="123" y="3"/>
                    </a:moveTo>
                    <a:cubicBezTo>
                      <a:pt x="60" y="0"/>
                      <a:pt x="6" y="48"/>
                      <a:pt x="3" y="111"/>
                    </a:cubicBezTo>
                    <a:cubicBezTo>
                      <a:pt x="0" y="173"/>
                      <a:pt x="48" y="227"/>
                      <a:pt x="110" y="230"/>
                    </a:cubicBezTo>
                    <a:cubicBezTo>
                      <a:pt x="173" y="234"/>
                      <a:pt x="227" y="186"/>
                      <a:pt x="230" y="123"/>
                    </a:cubicBezTo>
                    <a:cubicBezTo>
                      <a:pt x="233" y="60"/>
                      <a:pt x="185" y="7"/>
                      <a:pt x="123" y="3"/>
                    </a:cubicBezTo>
                    <a:close/>
                  </a:path>
                </a:pathLst>
              </a:custGeom>
              <a:solidFill>
                <a:srgbClr val="F7DF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1" name="Freeform 116"/>
              <p:cNvSpPr>
                <a:spLocks/>
              </p:cNvSpPr>
              <p:nvPr/>
            </p:nvSpPr>
            <p:spPr bwMode="auto">
              <a:xfrm>
                <a:off x="1809" y="1513"/>
                <a:ext cx="34" cy="33"/>
              </a:xfrm>
              <a:custGeom>
                <a:avLst/>
                <a:gdLst>
                  <a:gd name="T0" fmla="*/ 18 w 34"/>
                  <a:gd name="T1" fmla="*/ 0 h 33"/>
                  <a:gd name="T2" fmla="*/ 22 w 34"/>
                  <a:gd name="T3" fmla="*/ 11 h 33"/>
                  <a:gd name="T4" fmla="*/ 34 w 34"/>
                  <a:gd name="T5" fmla="*/ 14 h 33"/>
                  <a:gd name="T6" fmla="*/ 25 w 34"/>
                  <a:gd name="T7" fmla="*/ 22 h 33"/>
                  <a:gd name="T8" fmla="*/ 26 w 34"/>
                  <a:gd name="T9" fmla="*/ 33 h 33"/>
                  <a:gd name="T10" fmla="*/ 16 w 34"/>
                  <a:gd name="T11" fmla="*/ 27 h 33"/>
                  <a:gd name="T12" fmla="*/ 5 w 34"/>
                  <a:gd name="T13" fmla="*/ 32 h 33"/>
                  <a:gd name="T14" fmla="*/ 8 w 34"/>
                  <a:gd name="T15" fmla="*/ 21 h 33"/>
                  <a:gd name="T16" fmla="*/ 0 w 34"/>
                  <a:gd name="T17" fmla="*/ 12 h 33"/>
                  <a:gd name="T18" fmla="*/ 12 w 34"/>
                  <a:gd name="T19" fmla="*/ 11 h 33"/>
                  <a:gd name="T20" fmla="*/ 18 w 34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18" y="0"/>
                    </a:moveTo>
                    <a:lnTo>
                      <a:pt x="22" y="11"/>
                    </a:lnTo>
                    <a:lnTo>
                      <a:pt x="34" y="14"/>
                    </a:lnTo>
                    <a:lnTo>
                      <a:pt x="25" y="22"/>
                    </a:lnTo>
                    <a:lnTo>
                      <a:pt x="26" y="33"/>
                    </a:lnTo>
                    <a:lnTo>
                      <a:pt x="16" y="27"/>
                    </a:lnTo>
                    <a:lnTo>
                      <a:pt x="5" y="32"/>
                    </a:lnTo>
                    <a:lnTo>
                      <a:pt x="8" y="21"/>
                    </a:lnTo>
                    <a:lnTo>
                      <a:pt x="0" y="12"/>
                    </a:lnTo>
                    <a:lnTo>
                      <a:pt x="12" y="1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2" name="Freeform 117"/>
              <p:cNvSpPr>
                <a:spLocks/>
              </p:cNvSpPr>
              <p:nvPr/>
            </p:nvSpPr>
            <p:spPr bwMode="auto">
              <a:xfrm>
                <a:off x="1795" y="1762"/>
                <a:ext cx="35" cy="33"/>
              </a:xfrm>
              <a:custGeom>
                <a:avLst/>
                <a:gdLst>
                  <a:gd name="T0" fmla="*/ 17 w 35"/>
                  <a:gd name="T1" fmla="*/ 33 h 33"/>
                  <a:gd name="T2" fmla="*/ 22 w 35"/>
                  <a:gd name="T3" fmla="*/ 22 h 33"/>
                  <a:gd name="T4" fmla="*/ 35 w 35"/>
                  <a:gd name="T5" fmla="*/ 21 h 33"/>
                  <a:gd name="T6" fmla="*/ 26 w 35"/>
                  <a:gd name="T7" fmla="*/ 13 h 33"/>
                  <a:gd name="T8" fmla="*/ 29 w 35"/>
                  <a:gd name="T9" fmla="*/ 2 h 33"/>
                  <a:gd name="T10" fmla="*/ 18 w 35"/>
                  <a:gd name="T11" fmla="*/ 6 h 33"/>
                  <a:gd name="T12" fmla="*/ 8 w 35"/>
                  <a:gd name="T13" fmla="*/ 0 h 33"/>
                  <a:gd name="T14" fmla="*/ 10 w 35"/>
                  <a:gd name="T15" fmla="*/ 11 h 33"/>
                  <a:gd name="T16" fmla="*/ 0 w 35"/>
                  <a:gd name="T17" fmla="*/ 19 h 33"/>
                  <a:gd name="T18" fmla="*/ 13 w 35"/>
                  <a:gd name="T19" fmla="*/ 22 h 33"/>
                  <a:gd name="T20" fmla="*/ 17 w 35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3">
                    <a:moveTo>
                      <a:pt x="17" y="33"/>
                    </a:moveTo>
                    <a:lnTo>
                      <a:pt x="22" y="22"/>
                    </a:lnTo>
                    <a:lnTo>
                      <a:pt x="35" y="21"/>
                    </a:lnTo>
                    <a:lnTo>
                      <a:pt x="26" y="13"/>
                    </a:lnTo>
                    <a:lnTo>
                      <a:pt x="29" y="2"/>
                    </a:lnTo>
                    <a:lnTo>
                      <a:pt x="18" y="6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3" y="22"/>
                    </a:lnTo>
                    <a:lnTo>
                      <a:pt x="17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3" name="Freeform 118"/>
              <p:cNvSpPr>
                <a:spLocks/>
              </p:cNvSpPr>
              <p:nvPr/>
            </p:nvSpPr>
            <p:spPr bwMode="auto">
              <a:xfrm>
                <a:off x="1765" y="1520"/>
                <a:ext cx="33" cy="33"/>
              </a:xfrm>
              <a:custGeom>
                <a:avLst/>
                <a:gdLst>
                  <a:gd name="T0" fmla="*/ 14 w 33"/>
                  <a:gd name="T1" fmla="*/ 0 h 33"/>
                  <a:gd name="T2" fmla="*/ 22 w 33"/>
                  <a:gd name="T3" fmla="*/ 8 h 33"/>
                  <a:gd name="T4" fmla="*/ 33 w 33"/>
                  <a:gd name="T5" fmla="*/ 7 h 33"/>
                  <a:gd name="T6" fmla="*/ 27 w 33"/>
                  <a:gd name="T7" fmla="*/ 16 h 33"/>
                  <a:gd name="T8" fmla="*/ 33 w 33"/>
                  <a:gd name="T9" fmla="*/ 27 h 33"/>
                  <a:gd name="T10" fmla="*/ 21 w 33"/>
                  <a:gd name="T11" fmla="*/ 25 h 33"/>
                  <a:gd name="T12" fmla="*/ 12 w 33"/>
                  <a:gd name="T13" fmla="*/ 33 h 33"/>
                  <a:gd name="T14" fmla="*/ 11 w 33"/>
                  <a:gd name="T15" fmla="*/ 22 h 33"/>
                  <a:gd name="T16" fmla="*/ 0 w 33"/>
                  <a:gd name="T17" fmla="*/ 16 h 33"/>
                  <a:gd name="T18" fmla="*/ 11 w 33"/>
                  <a:gd name="T19" fmla="*/ 11 h 33"/>
                  <a:gd name="T20" fmla="*/ 14 w 33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14" y="0"/>
                    </a:moveTo>
                    <a:lnTo>
                      <a:pt x="22" y="8"/>
                    </a:lnTo>
                    <a:lnTo>
                      <a:pt x="33" y="7"/>
                    </a:lnTo>
                    <a:lnTo>
                      <a:pt x="27" y="16"/>
                    </a:lnTo>
                    <a:lnTo>
                      <a:pt x="33" y="27"/>
                    </a:lnTo>
                    <a:lnTo>
                      <a:pt x="21" y="25"/>
                    </a:lnTo>
                    <a:lnTo>
                      <a:pt x="12" y="33"/>
                    </a:lnTo>
                    <a:lnTo>
                      <a:pt x="11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4" name="Freeform 119"/>
              <p:cNvSpPr>
                <a:spLocks/>
              </p:cNvSpPr>
              <p:nvPr/>
            </p:nvSpPr>
            <p:spPr bwMode="auto">
              <a:xfrm>
                <a:off x="1841" y="1755"/>
                <a:ext cx="31" cy="33"/>
              </a:xfrm>
              <a:custGeom>
                <a:avLst/>
                <a:gdLst>
                  <a:gd name="T0" fmla="*/ 19 w 31"/>
                  <a:gd name="T1" fmla="*/ 33 h 33"/>
                  <a:gd name="T2" fmla="*/ 22 w 31"/>
                  <a:gd name="T3" fmla="*/ 22 h 33"/>
                  <a:gd name="T4" fmla="*/ 31 w 31"/>
                  <a:gd name="T5" fmla="*/ 17 h 33"/>
                  <a:gd name="T6" fmla="*/ 22 w 31"/>
                  <a:gd name="T7" fmla="*/ 11 h 33"/>
                  <a:gd name="T8" fmla="*/ 20 w 31"/>
                  <a:gd name="T9" fmla="*/ 0 h 33"/>
                  <a:gd name="T10" fmla="*/ 12 w 31"/>
                  <a:gd name="T11" fmla="*/ 9 h 33"/>
                  <a:gd name="T12" fmla="*/ 0 w 31"/>
                  <a:gd name="T13" fmla="*/ 6 h 33"/>
                  <a:gd name="T14" fmla="*/ 5 w 31"/>
                  <a:gd name="T15" fmla="*/ 17 h 33"/>
                  <a:gd name="T16" fmla="*/ 0 w 31"/>
                  <a:gd name="T17" fmla="*/ 26 h 33"/>
                  <a:gd name="T18" fmla="*/ 11 w 31"/>
                  <a:gd name="T19" fmla="*/ 25 h 33"/>
                  <a:gd name="T20" fmla="*/ 19 w 31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19" y="33"/>
                    </a:moveTo>
                    <a:lnTo>
                      <a:pt x="22" y="22"/>
                    </a:lnTo>
                    <a:lnTo>
                      <a:pt x="31" y="17"/>
                    </a:lnTo>
                    <a:lnTo>
                      <a:pt x="22" y="11"/>
                    </a:lnTo>
                    <a:lnTo>
                      <a:pt x="20" y="0"/>
                    </a:lnTo>
                    <a:lnTo>
                      <a:pt x="12" y="9"/>
                    </a:lnTo>
                    <a:lnTo>
                      <a:pt x="0" y="6"/>
                    </a:lnTo>
                    <a:lnTo>
                      <a:pt x="5" y="17"/>
                    </a:lnTo>
                    <a:lnTo>
                      <a:pt x="0" y="26"/>
                    </a:lnTo>
                    <a:lnTo>
                      <a:pt x="11" y="25"/>
                    </a:lnTo>
                    <a:lnTo>
                      <a:pt x="19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5" name="Freeform 120"/>
              <p:cNvSpPr>
                <a:spLocks/>
              </p:cNvSpPr>
              <p:nvPr/>
            </p:nvSpPr>
            <p:spPr bwMode="auto">
              <a:xfrm>
                <a:off x="1728" y="1540"/>
                <a:ext cx="34" cy="34"/>
              </a:xfrm>
              <a:custGeom>
                <a:avLst/>
                <a:gdLst>
                  <a:gd name="T0" fmla="*/ 7 w 34"/>
                  <a:gd name="T1" fmla="*/ 2 h 34"/>
                  <a:gd name="T2" fmla="*/ 18 w 34"/>
                  <a:gd name="T3" fmla="*/ 7 h 34"/>
                  <a:gd name="T4" fmla="*/ 27 w 34"/>
                  <a:gd name="T5" fmla="*/ 0 h 34"/>
                  <a:gd name="T6" fmla="*/ 26 w 34"/>
                  <a:gd name="T7" fmla="*/ 13 h 34"/>
                  <a:gd name="T8" fmla="*/ 34 w 34"/>
                  <a:gd name="T9" fmla="*/ 21 h 34"/>
                  <a:gd name="T10" fmla="*/ 23 w 34"/>
                  <a:gd name="T11" fmla="*/ 22 h 34"/>
                  <a:gd name="T12" fmla="*/ 18 w 34"/>
                  <a:gd name="T13" fmla="*/ 34 h 34"/>
                  <a:gd name="T14" fmla="*/ 12 w 34"/>
                  <a:gd name="T15" fmla="*/ 22 h 34"/>
                  <a:gd name="T16" fmla="*/ 0 w 34"/>
                  <a:gd name="T17" fmla="*/ 21 h 34"/>
                  <a:gd name="T18" fmla="*/ 9 w 34"/>
                  <a:gd name="T19" fmla="*/ 13 h 34"/>
                  <a:gd name="T20" fmla="*/ 7 w 34"/>
                  <a:gd name="T21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4">
                    <a:moveTo>
                      <a:pt x="7" y="2"/>
                    </a:moveTo>
                    <a:lnTo>
                      <a:pt x="18" y="7"/>
                    </a:lnTo>
                    <a:lnTo>
                      <a:pt x="27" y="0"/>
                    </a:lnTo>
                    <a:lnTo>
                      <a:pt x="26" y="13"/>
                    </a:lnTo>
                    <a:lnTo>
                      <a:pt x="34" y="21"/>
                    </a:lnTo>
                    <a:lnTo>
                      <a:pt x="23" y="22"/>
                    </a:lnTo>
                    <a:lnTo>
                      <a:pt x="18" y="34"/>
                    </a:lnTo>
                    <a:lnTo>
                      <a:pt x="12" y="22"/>
                    </a:lnTo>
                    <a:lnTo>
                      <a:pt x="0" y="21"/>
                    </a:lnTo>
                    <a:lnTo>
                      <a:pt x="9" y="13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6" name="Freeform 121"/>
              <p:cNvSpPr>
                <a:spLocks/>
              </p:cNvSpPr>
              <p:nvPr/>
            </p:nvSpPr>
            <p:spPr bwMode="auto">
              <a:xfrm>
                <a:off x="1876" y="1735"/>
                <a:ext cx="33" cy="33"/>
              </a:xfrm>
              <a:custGeom>
                <a:avLst/>
                <a:gdLst>
                  <a:gd name="T0" fmla="*/ 28 w 33"/>
                  <a:gd name="T1" fmla="*/ 31 h 33"/>
                  <a:gd name="T2" fmla="*/ 25 w 33"/>
                  <a:gd name="T3" fmla="*/ 20 h 33"/>
                  <a:gd name="T4" fmla="*/ 33 w 33"/>
                  <a:gd name="T5" fmla="*/ 12 h 33"/>
                  <a:gd name="T6" fmla="*/ 22 w 33"/>
                  <a:gd name="T7" fmla="*/ 11 h 33"/>
                  <a:gd name="T8" fmla="*/ 17 w 33"/>
                  <a:gd name="T9" fmla="*/ 0 h 33"/>
                  <a:gd name="T10" fmla="*/ 11 w 33"/>
                  <a:gd name="T11" fmla="*/ 11 h 33"/>
                  <a:gd name="T12" fmla="*/ 0 w 33"/>
                  <a:gd name="T13" fmla="*/ 12 h 33"/>
                  <a:gd name="T14" fmla="*/ 9 w 33"/>
                  <a:gd name="T15" fmla="*/ 20 h 33"/>
                  <a:gd name="T16" fmla="*/ 7 w 33"/>
                  <a:gd name="T17" fmla="*/ 33 h 33"/>
                  <a:gd name="T18" fmla="*/ 17 w 33"/>
                  <a:gd name="T19" fmla="*/ 26 h 33"/>
                  <a:gd name="T20" fmla="*/ 28 w 33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8" y="31"/>
                    </a:moveTo>
                    <a:lnTo>
                      <a:pt x="25" y="20"/>
                    </a:lnTo>
                    <a:lnTo>
                      <a:pt x="33" y="12"/>
                    </a:lnTo>
                    <a:lnTo>
                      <a:pt x="22" y="11"/>
                    </a:lnTo>
                    <a:lnTo>
                      <a:pt x="17" y="0"/>
                    </a:lnTo>
                    <a:lnTo>
                      <a:pt x="11" y="11"/>
                    </a:lnTo>
                    <a:lnTo>
                      <a:pt x="0" y="12"/>
                    </a:lnTo>
                    <a:lnTo>
                      <a:pt x="9" y="20"/>
                    </a:lnTo>
                    <a:lnTo>
                      <a:pt x="7" y="33"/>
                    </a:lnTo>
                    <a:lnTo>
                      <a:pt x="17" y="26"/>
                    </a:lnTo>
                    <a:lnTo>
                      <a:pt x="28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7" name="Freeform 122"/>
              <p:cNvSpPr>
                <a:spLocks/>
              </p:cNvSpPr>
              <p:nvPr/>
            </p:nvSpPr>
            <p:spPr bwMode="auto">
              <a:xfrm>
                <a:off x="1702" y="1569"/>
                <a:ext cx="33" cy="35"/>
              </a:xfrm>
              <a:custGeom>
                <a:avLst/>
                <a:gdLst>
                  <a:gd name="T0" fmla="*/ 0 w 33"/>
                  <a:gd name="T1" fmla="*/ 9 h 35"/>
                  <a:gd name="T2" fmla="*/ 11 w 33"/>
                  <a:gd name="T3" fmla="*/ 10 h 35"/>
                  <a:gd name="T4" fmla="*/ 19 w 33"/>
                  <a:gd name="T5" fmla="*/ 0 h 35"/>
                  <a:gd name="T6" fmla="*/ 22 w 33"/>
                  <a:gd name="T7" fmla="*/ 13 h 35"/>
                  <a:gd name="T8" fmla="*/ 33 w 33"/>
                  <a:gd name="T9" fmla="*/ 17 h 35"/>
                  <a:gd name="T10" fmla="*/ 22 w 33"/>
                  <a:gd name="T11" fmla="*/ 22 h 35"/>
                  <a:gd name="T12" fmla="*/ 20 w 33"/>
                  <a:gd name="T13" fmla="*/ 35 h 35"/>
                  <a:gd name="T14" fmla="*/ 12 w 33"/>
                  <a:gd name="T15" fmla="*/ 27 h 35"/>
                  <a:gd name="T16" fmla="*/ 0 w 33"/>
                  <a:gd name="T17" fmla="*/ 29 h 35"/>
                  <a:gd name="T18" fmla="*/ 5 w 33"/>
                  <a:gd name="T19" fmla="*/ 18 h 35"/>
                  <a:gd name="T20" fmla="*/ 0 w 33"/>
                  <a:gd name="T21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0" y="9"/>
                    </a:moveTo>
                    <a:lnTo>
                      <a:pt x="11" y="10"/>
                    </a:lnTo>
                    <a:lnTo>
                      <a:pt x="19" y="0"/>
                    </a:lnTo>
                    <a:lnTo>
                      <a:pt x="22" y="13"/>
                    </a:lnTo>
                    <a:lnTo>
                      <a:pt x="33" y="17"/>
                    </a:lnTo>
                    <a:lnTo>
                      <a:pt x="22" y="22"/>
                    </a:lnTo>
                    <a:lnTo>
                      <a:pt x="20" y="35"/>
                    </a:lnTo>
                    <a:lnTo>
                      <a:pt x="12" y="27"/>
                    </a:lnTo>
                    <a:lnTo>
                      <a:pt x="0" y="29"/>
                    </a:lnTo>
                    <a:lnTo>
                      <a:pt x="5" y="18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8" name="Freeform 123"/>
              <p:cNvSpPr>
                <a:spLocks/>
              </p:cNvSpPr>
              <p:nvPr/>
            </p:nvSpPr>
            <p:spPr bwMode="auto">
              <a:xfrm>
                <a:off x="1904" y="1704"/>
                <a:ext cx="33" cy="35"/>
              </a:xfrm>
              <a:custGeom>
                <a:avLst/>
                <a:gdLst>
                  <a:gd name="T0" fmla="*/ 33 w 33"/>
                  <a:gd name="T1" fmla="*/ 26 h 35"/>
                  <a:gd name="T2" fmla="*/ 27 w 33"/>
                  <a:gd name="T3" fmla="*/ 17 h 35"/>
                  <a:gd name="T4" fmla="*/ 31 w 33"/>
                  <a:gd name="T5" fmla="*/ 6 h 35"/>
                  <a:gd name="T6" fmla="*/ 20 w 33"/>
                  <a:gd name="T7" fmla="*/ 9 h 35"/>
                  <a:gd name="T8" fmla="*/ 12 w 33"/>
                  <a:gd name="T9" fmla="*/ 0 h 35"/>
                  <a:gd name="T10" fmla="*/ 11 w 33"/>
                  <a:gd name="T11" fmla="*/ 13 h 35"/>
                  <a:gd name="T12" fmla="*/ 0 w 33"/>
                  <a:gd name="T13" fmla="*/ 18 h 35"/>
                  <a:gd name="T14" fmla="*/ 11 w 33"/>
                  <a:gd name="T15" fmla="*/ 22 h 35"/>
                  <a:gd name="T16" fmla="*/ 14 w 33"/>
                  <a:gd name="T17" fmla="*/ 35 h 35"/>
                  <a:gd name="T18" fmla="*/ 22 w 33"/>
                  <a:gd name="T19" fmla="*/ 25 h 35"/>
                  <a:gd name="T20" fmla="*/ 33 w 33"/>
                  <a:gd name="T21" fmla="*/ 2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33" y="26"/>
                    </a:moveTo>
                    <a:lnTo>
                      <a:pt x="27" y="17"/>
                    </a:lnTo>
                    <a:lnTo>
                      <a:pt x="31" y="6"/>
                    </a:lnTo>
                    <a:lnTo>
                      <a:pt x="20" y="9"/>
                    </a:lnTo>
                    <a:lnTo>
                      <a:pt x="12" y="0"/>
                    </a:lnTo>
                    <a:lnTo>
                      <a:pt x="11" y="13"/>
                    </a:lnTo>
                    <a:lnTo>
                      <a:pt x="0" y="18"/>
                    </a:lnTo>
                    <a:lnTo>
                      <a:pt x="11" y="22"/>
                    </a:lnTo>
                    <a:lnTo>
                      <a:pt x="14" y="35"/>
                    </a:lnTo>
                    <a:lnTo>
                      <a:pt x="22" y="25"/>
                    </a:lnTo>
                    <a:lnTo>
                      <a:pt x="33" y="26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9" name="Freeform 124"/>
              <p:cNvSpPr>
                <a:spLocks/>
              </p:cNvSpPr>
              <p:nvPr/>
            </p:nvSpPr>
            <p:spPr bwMode="auto">
              <a:xfrm>
                <a:off x="1682" y="1608"/>
                <a:ext cx="33" cy="33"/>
              </a:xfrm>
              <a:custGeom>
                <a:avLst/>
                <a:gdLst>
                  <a:gd name="T0" fmla="*/ 0 w 33"/>
                  <a:gd name="T1" fmla="*/ 14 h 33"/>
                  <a:gd name="T2" fmla="*/ 11 w 33"/>
                  <a:gd name="T3" fmla="*/ 11 h 33"/>
                  <a:gd name="T4" fmla="*/ 15 w 33"/>
                  <a:gd name="T5" fmla="*/ 0 h 33"/>
                  <a:gd name="T6" fmla="*/ 22 w 33"/>
                  <a:gd name="T7" fmla="*/ 11 h 33"/>
                  <a:gd name="T8" fmla="*/ 33 w 33"/>
                  <a:gd name="T9" fmla="*/ 11 h 33"/>
                  <a:gd name="T10" fmla="*/ 26 w 33"/>
                  <a:gd name="T11" fmla="*/ 21 h 33"/>
                  <a:gd name="T12" fmla="*/ 29 w 33"/>
                  <a:gd name="T13" fmla="*/ 32 h 33"/>
                  <a:gd name="T14" fmla="*/ 18 w 33"/>
                  <a:gd name="T15" fmla="*/ 27 h 33"/>
                  <a:gd name="T16" fmla="*/ 9 w 33"/>
                  <a:gd name="T17" fmla="*/ 33 h 33"/>
                  <a:gd name="T18" fmla="*/ 9 w 33"/>
                  <a:gd name="T19" fmla="*/ 22 h 33"/>
                  <a:gd name="T20" fmla="*/ 0 w 33"/>
                  <a:gd name="T21" fmla="*/ 1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4"/>
                    </a:moveTo>
                    <a:lnTo>
                      <a:pt x="11" y="11"/>
                    </a:lnTo>
                    <a:lnTo>
                      <a:pt x="15" y="0"/>
                    </a:lnTo>
                    <a:lnTo>
                      <a:pt x="22" y="11"/>
                    </a:lnTo>
                    <a:lnTo>
                      <a:pt x="33" y="11"/>
                    </a:lnTo>
                    <a:lnTo>
                      <a:pt x="26" y="21"/>
                    </a:lnTo>
                    <a:lnTo>
                      <a:pt x="29" y="32"/>
                    </a:lnTo>
                    <a:lnTo>
                      <a:pt x="18" y="27"/>
                    </a:lnTo>
                    <a:lnTo>
                      <a:pt x="9" y="33"/>
                    </a:lnTo>
                    <a:lnTo>
                      <a:pt x="9" y="2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0" name="Freeform 125"/>
              <p:cNvSpPr>
                <a:spLocks/>
              </p:cNvSpPr>
              <p:nvPr/>
            </p:nvSpPr>
            <p:spPr bwMode="auto">
              <a:xfrm>
                <a:off x="1923" y="1667"/>
                <a:ext cx="33" cy="33"/>
              </a:xfrm>
              <a:custGeom>
                <a:avLst/>
                <a:gdLst>
                  <a:gd name="T0" fmla="*/ 33 w 33"/>
                  <a:gd name="T1" fmla="*/ 19 h 33"/>
                  <a:gd name="T2" fmla="*/ 23 w 33"/>
                  <a:gd name="T3" fmla="*/ 11 h 33"/>
                  <a:gd name="T4" fmla="*/ 25 w 33"/>
                  <a:gd name="T5" fmla="*/ 0 h 33"/>
                  <a:gd name="T6" fmla="*/ 15 w 33"/>
                  <a:gd name="T7" fmla="*/ 6 h 33"/>
                  <a:gd name="T8" fmla="*/ 4 w 33"/>
                  <a:gd name="T9" fmla="*/ 2 h 33"/>
                  <a:gd name="T10" fmla="*/ 7 w 33"/>
                  <a:gd name="T11" fmla="*/ 13 h 33"/>
                  <a:gd name="T12" fmla="*/ 0 w 33"/>
                  <a:gd name="T13" fmla="*/ 22 h 33"/>
                  <a:gd name="T14" fmla="*/ 11 w 33"/>
                  <a:gd name="T15" fmla="*/ 22 h 33"/>
                  <a:gd name="T16" fmla="*/ 18 w 33"/>
                  <a:gd name="T17" fmla="*/ 33 h 33"/>
                  <a:gd name="T18" fmla="*/ 22 w 33"/>
                  <a:gd name="T19" fmla="*/ 22 h 33"/>
                  <a:gd name="T20" fmla="*/ 33 w 33"/>
                  <a:gd name="T21" fmla="*/ 1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9"/>
                    </a:moveTo>
                    <a:lnTo>
                      <a:pt x="23" y="11"/>
                    </a:lnTo>
                    <a:lnTo>
                      <a:pt x="25" y="0"/>
                    </a:lnTo>
                    <a:lnTo>
                      <a:pt x="15" y="6"/>
                    </a:lnTo>
                    <a:lnTo>
                      <a:pt x="4" y="2"/>
                    </a:lnTo>
                    <a:lnTo>
                      <a:pt x="7" y="13"/>
                    </a:lnTo>
                    <a:lnTo>
                      <a:pt x="0" y="22"/>
                    </a:lnTo>
                    <a:lnTo>
                      <a:pt x="11" y="22"/>
                    </a:lnTo>
                    <a:lnTo>
                      <a:pt x="18" y="33"/>
                    </a:lnTo>
                    <a:lnTo>
                      <a:pt x="22" y="22"/>
                    </a:lnTo>
                    <a:lnTo>
                      <a:pt x="33" y="1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1" name="Freeform 126"/>
              <p:cNvSpPr>
                <a:spLocks/>
              </p:cNvSpPr>
              <p:nvPr/>
            </p:nvSpPr>
            <p:spPr bwMode="auto">
              <a:xfrm>
                <a:off x="1680" y="1653"/>
                <a:ext cx="33" cy="33"/>
              </a:xfrm>
              <a:custGeom>
                <a:avLst/>
                <a:gdLst>
                  <a:gd name="T0" fmla="*/ 0 w 33"/>
                  <a:gd name="T1" fmla="*/ 18 h 33"/>
                  <a:gd name="T2" fmla="*/ 9 w 33"/>
                  <a:gd name="T3" fmla="*/ 11 h 33"/>
                  <a:gd name="T4" fmla="*/ 9 w 33"/>
                  <a:gd name="T5" fmla="*/ 0 h 33"/>
                  <a:gd name="T6" fmla="*/ 19 w 33"/>
                  <a:gd name="T7" fmla="*/ 7 h 33"/>
                  <a:gd name="T8" fmla="*/ 30 w 33"/>
                  <a:gd name="T9" fmla="*/ 3 h 33"/>
                  <a:gd name="T10" fmla="*/ 26 w 33"/>
                  <a:gd name="T11" fmla="*/ 16 h 33"/>
                  <a:gd name="T12" fmla="*/ 33 w 33"/>
                  <a:gd name="T13" fmla="*/ 25 h 33"/>
                  <a:gd name="T14" fmla="*/ 20 w 33"/>
                  <a:gd name="T15" fmla="*/ 24 h 33"/>
                  <a:gd name="T16" fmla="*/ 13 w 33"/>
                  <a:gd name="T17" fmla="*/ 33 h 33"/>
                  <a:gd name="T18" fmla="*/ 11 w 33"/>
                  <a:gd name="T19" fmla="*/ 22 h 33"/>
                  <a:gd name="T20" fmla="*/ 0 w 33"/>
                  <a:gd name="T21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8"/>
                    </a:moveTo>
                    <a:lnTo>
                      <a:pt x="9" y="11"/>
                    </a:lnTo>
                    <a:lnTo>
                      <a:pt x="9" y="0"/>
                    </a:lnTo>
                    <a:lnTo>
                      <a:pt x="19" y="7"/>
                    </a:lnTo>
                    <a:lnTo>
                      <a:pt x="30" y="3"/>
                    </a:lnTo>
                    <a:lnTo>
                      <a:pt x="26" y="16"/>
                    </a:lnTo>
                    <a:lnTo>
                      <a:pt x="33" y="25"/>
                    </a:lnTo>
                    <a:lnTo>
                      <a:pt x="20" y="24"/>
                    </a:lnTo>
                    <a:lnTo>
                      <a:pt x="13" y="33"/>
                    </a:lnTo>
                    <a:lnTo>
                      <a:pt x="11" y="22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2" name="Freeform 127"/>
              <p:cNvSpPr>
                <a:spLocks/>
              </p:cNvSpPr>
              <p:nvPr/>
            </p:nvSpPr>
            <p:spPr bwMode="auto">
              <a:xfrm>
                <a:off x="1926" y="1622"/>
                <a:ext cx="33" cy="33"/>
              </a:xfrm>
              <a:custGeom>
                <a:avLst/>
                <a:gdLst>
                  <a:gd name="T0" fmla="*/ 33 w 33"/>
                  <a:gd name="T1" fmla="*/ 15 h 33"/>
                  <a:gd name="T2" fmla="*/ 22 w 33"/>
                  <a:gd name="T3" fmla="*/ 11 h 33"/>
                  <a:gd name="T4" fmla="*/ 19 w 33"/>
                  <a:gd name="T5" fmla="*/ 0 h 33"/>
                  <a:gd name="T6" fmla="*/ 11 w 33"/>
                  <a:gd name="T7" fmla="*/ 9 h 33"/>
                  <a:gd name="T8" fmla="*/ 0 w 33"/>
                  <a:gd name="T9" fmla="*/ 8 h 33"/>
                  <a:gd name="T10" fmla="*/ 7 w 33"/>
                  <a:gd name="T11" fmla="*/ 18 h 33"/>
                  <a:gd name="T12" fmla="*/ 3 w 33"/>
                  <a:gd name="T13" fmla="*/ 30 h 33"/>
                  <a:gd name="T14" fmla="*/ 14 w 33"/>
                  <a:gd name="T15" fmla="*/ 26 h 33"/>
                  <a:gd name="T16" fmla="*/ 23 w 33"/>
                  <a:gd name="T17" fmla="*/ 33 h 33"/>
                  <a:gd name="T18" fmla="*/ 23 w 33"/>
                  <a:gd name="T19" fmla="*/ 22 h 33"/>
                  <a:gd name="T20" fmla="*/ 33 w 33"/>
                  <a:gd name="T21" fmla="*/ 15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5"/>
                    </a:moveTo>
                    <a:lnTo>
                      <a:pt x="22" y="11"/>
                    </a:lnTo>
                    <a:lnTo>
                      <a:pt x="19" y="0"/>
                    </a:lnTo>
                    <a:lnTo>
                      <a:pt x="11" y="9"/>
                    </a:lnTo>
                    <a:lnTo>
                      <a:pt x="0" y="8"/>
                    </a:lnTo>
                    <a:lnTo>
                      <a:pt x="7" y="18"/>
                    </a:lnTo>
                    <a:lnTo>
                      <a:pt x="3" y="30"/>
                    </a:lnTo>
                    <a:lnTo>
                      <a:pt x="14" y="26"/>
                    </a:lnTo>
                    <a:lnTo>
                      <a:pt x="23" y="33"/>
                    </a:lnTo>
                    <a:lnTo>
                      <a:pt x="23" y="22"/>
                    </a:lnTo>
                    <a:lnTo>
                      <a:pt x="33" y="1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3" name="Freeform 128"/>
              <p:cNvSpPr>
                <a:spLocks/>
              </p:cNvSpPr>
              <p:nvPr/>
            </p:nvSpPr>
            <p:spPr bwMode="auto">
              <a:xfrm>
                <a:off x="1693" y="1693"/>
                <a:ext cx="35" cy="35"/>
              </a:xfrm>
              <a:custGeom>
                <a:avLst/>
                <a:gdLst>
                  <a:gd name="T0" fmla="*/ 0 w 35"/>
                  <a:gd name="T1" fmla="*/ 25 h 35"/>
                  <a:gd name="T2" fmla="*/ 7 w 35"/>
                  <a:gd name="T3" fmla="*/ 15 h 35"/>
                  <a:gd name="T4" fmla="*/ 4 w 35"/>
                  <a:gd name="T5" fmla="*/ 4 h 35"/>
                  <a:gd name="T6" fmla="*/ 15 w 35"/>
                  <a:gd name="T7" fmla="*/ 9 h 35"/>
                  <a:gd name="T8" fmla="*/ 25 w 35"/>
                  <a:gd name="T9" fmla="*/ 0 h 35"/>
                  <a:gd name="T10" fmla="*/ 25 w 35"/>
                  <a:gd name="T11" fmla="*/ 13 h 35"/>
                  <a:gd name="T12" fmla="*/ 35 w 35"/>
                  <a:gd name="T13" fmla="*/ 20 h 35"/>
                  <a:gd name="T14" fmla="*/ 22 w 35"/>
                  <a:gd name="T15" fmla="*/ 24 h 35"/>
                  <a:gd name="T16" fmla="*/ 20 w 35"/>
                  <a:gd name="T17" fmla="*/ 35 h 35"/>
                  <a:gd name="T18" fmla="*/ 13 w 35"/>
                  <a:gd name="T19" fmla="*/ 25 h 35"/>
                  <a:gd name="T20" fmla="*/ 0 w 35"/>
                  <a:gd name="T21" fmla="*/ 2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5">
                    <a:moveTo>
                      <a:pt x="0" y="25"/>
                    </a:moveTo>
                    <a:lnTo>
                      <a:pt x="7" y="15"/>
                    </a:lnTo>
                    <a:lnTo>
                      <a:pt x="4" y="4"/>
                    </a:lnTo>
                    <a:lnTo>
                      <a:pt x="15" y="9"/>
                    </a:lnTo>
                    <a:lnTo>
                      <a:pt x="25" y="0"/>
                    </a:lnTo>
                    <a:lnTo>
                      <a:pt x="25" y="13"/>
                    </a:lnTo>
                    <a:lnTo>
                      <a:pt x="35" y="20"/>
                    </a:lnTo>
                    <a:lnTo>
                      <a:pt x="22" y="24"/>
                    </a:lnTo>
                    <a:lnTo>
                      <a:pt x="20" y="35"/>
                    </a:lnTo>
                    <a:lnTo>
                      <a:pt x="13" y="25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4" name="Freeform 129"/>
              <p:cNvSpPr>
                <a:spLocks/>
              </p:cNvSpPr>
              <p:nvPr/>
            </p:nvSpPr>
            <p:spPr bwMode="auto">
              <a:xfrm>
                <a:off x="1911" y="1580"/>
                <a:ext cx="34" cy="35"/>
              </a:xfrm>
              <a:custGeom>
                <a:avLst/>
                <a:gdLst>
                  <a:gd name="T0" fmla="*/ 34 w 34"/>
                  <a:gd name="T1" fmla="*/ 10 h 35"/>
                  <a:gd name="T2" fmla="*/ 22 w 34"/>
                  <a:gd name="T3" fmla="*/ 10 h 35"/>
                  <a:gd name="T4" fmla="*/ 15 w 34"/>
                  <a:gd name="T5" fmla="*/ 0 h 35"/>
                  <a:gd name="T6" fmla="*/ 12 w 34"/>
                  <a:gd name="T7" fmla="*/ 11 h 35"/>
                  <a:gd name="T8" fmla="*/ 0 w 34"/>
                  <a:gd name="T9" fmla="*/ 16 h 35"/>
                  <a:gd name="T10" fmla="*/ 9 w 34"/>
                  <a:gd name="T11" fmla="*/ 22 h 35"/>
                  <a:gd name="T12" fmla="*/ 9 w 34"/>
                  <a:gd name="T13" fmla="*/ 35 h 35"/>
                  <a:gd name="T14" fmla="*/ 19 w 34"/>
                  <a:gd name="T15" fmla="*/ 27 h 35"/>
                  <a:gd name="T16" fmla="*/ 30 w 34"/>
                  <a:gd name="T17" fmla="*/ 31 h 35"/>
                  <a:gd name="T18" fmla="*/ 27 w 34"/>
                  <a:gd name="T19" fmla="*/ 20 h 35"/>
                  <a:gd name="T20" fmla="*/ 34 w 34"/>
                  <a:gd name="T21" fmla="*/ 1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5">
                    <a:moveTo>
                      <a:pt x="34" y="10"/>
                    </a:moveTo>
                    <a:lnTo>
                      <a:pt x="22" y="10"/>
                    </a:lnTo>
                    <a:lnTo>
                      <a:pt x="15" y="0"/>
                    </a:lnTo>
                    <a:lnTo>
                      <a:pt x="12" y="11"/>
                    </a:lnTo>
                    <a:lnTo>
                      <a:pt x="0" y="16"/>
                    </a:lnTo>
                    <a:lnTo>
                      <a:pt x="9" y="22"/>
                    </a:lnTo>
                    <a:lnTo>
                      <a:pt x="9" y="35"/>
                    </a:lnTo>
                    <a:lnTo>
                      <a:pt x="19" y="27"/>
                    </a:lnTo>
                    <a:lnTo>
                      <a:pt x="30" y="31"/>
                    </a:lnTo>
                    <a:lnTo>
                      <a:pt x="27" y="20"/>
                    </a:lnTo>
                    <a:lnTo>
                      <a:pt x="34" y="1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6" name="Freeform 130"/>
              <p:cNvSpPr>
                <a:spLocks/>
              </p:cNvSpPr>
              <p:nvPr/>
            </p:nvSpPr>
            <p:spPr bwMode="auto">
              <a:xfrm>
                <a:off x="1719" y="1726"/>
                <a:ext cx="34" cy="33"/>
              </a:xfrm>
              <a:custGeom>
                <a:avLst/>
                <a:gdLst>
                  <a:gd name="T0" fmla="*/ 5 w 34"/>
                  <a:gd name="T1" fmla="*/ 31 h 33"/>
                  <a:gd name="T2" fmla="*/ 7 w 34"/>
                  <a:gd name="T3" fmla="*/ 20 h 33"/>
                  <a:gd name="T4" fmla="*/ 0 w 34"/>
                  <a:gd name="T5" fmla="*/ 10 h 33"/>
                  <a:gd name="T6" fmla="*/ 11 w 34"/>
                  <a:gd name="T7" fmla="*/ 10 h 33"/>
                  <a:gd name="T8" fmla="*/ 18 w 34"/>
                  <a:gd name="T9" fmla="*/ 0 h 33"/>
                  <a:gd name="T10" fmla="*/ 23 w 34"/>
                  <a:gd name="T11" fmla="*/ 11 h 33"/>
                  <a:gd name="T12" fmla="*/ 34 w 34"/>
                  <a:gd name="T13" fmla="*/ 14 h 33"/>
                  <a:gd name="T14" fmla="*/ 24 w 34"/>
                  <a:gd name="T15" fmla="*/ 22 h 33"/>
                  <a:gd name="T16" fmla="*/ 25 w 34"/>
                  <a:gd name="T17" fmla="*/ 33 h 33"/>
                  <a:gd name="T18" fmla="*/ 16 w 34"/>
                  <a:gd name="T19" fmla="*/ 26 h 33"/>
                  <a:gd name="T20" fmla="*/ 5 w 34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5" y="31"/>
                    </a:moveTo>
                    <a:lnTo>
                      <a:pt x="7" y="20"/>
                    </a:lnTo>
                    <a:lnTo>
                      <a:pt x="0" y="10"/>
                    </a:lnTo>
                    <a:lnTo>
                      <a:pt x="11" y="10"/>
                    </a:lnTo>
                    <a:lnTo>
                      <a:pt x="18" y="0"/>
                    </a:lnTo>
                    <a:lnTo>
                      <a:pt x="23" y="11"/>
                    </a:lnTo>
                    <a:lnTo>
                      <a:pt x="34" y="14"/>
                    </a:lnTo>
                    <a:lnTo>
                      <a:pt x="24" y="22"/>
                    </a:lnTo>
                    <a:lnTo>
                      <a:pt x="25" y="33"/>
                    </a:lnTo>
                    <a:lnTo>
                      <a:pt x="16" y="26"/>
                    </a:lnTo>
                    <a:lnTo>
                      <a:pt x="5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7" name="Freeform 131"/>
              <p:cNvSpPr>
                <a:spLocks/>
              </p:cNvSpPr>
              <p:nvPr/>
            </p:nvSpPr>
            <p:spPr bwMode="auto">
              <a:xfrm>
                <a:off x="1886" y="1549"/>
                <a:ext cx="33" cy="33"/>
              </a:xfrm>
              <a:custGeom>
                <a:avLst/>
                <a:gdLst>
                  <a:gd name="T0" fmla="*/ 29 w 33"/>
                  <a:gd name="T1" fmla="*/ 2 h 33"/>
                  <a:gd name="T2" fmla="*/ 18 w 33"/>
                  <a:gd name="T3" fmla="*/ 7 h 33"/>
                  <a:gd name="T4" fmla="*/ 8 w 33"/>
                  <a:gd name="T5" fmla="*/ 0 h 33"/>
                  <a:gd name="T6" fmla="*/ 10 w 33"/>
                  <a:gd name="T7" fmla="*/ 11 h 33"/>
                  <a:gd name="T8" fmla="*/ 0 w 33"/>
                  <a:gd name="T9" fmla="*/ 19 h 33"/>
                  <a:gd name="T10" fmla="*/ 11 w 33"/>
                  <a:gd name="T11" fmla="*/ 22 h 33"/>
                  <a:gd name="T12" fmla="*/ 15 w 33"/>
                  <a:gd name="T13" fmla="*/ 33 h 33"/>
                  <a:gd name="T14" fmla="*/ 22 w 33"/>
                  <a:gd name="T15" fmla="*/ 23 h 33"/>
                  <a:gd name="T16" fmla="*/ 33 w 33"/>
                  <a:gd name="T17" fmla="*/ 23 h 33"/>
                  <a:gd name="T18" fmla="*/ 26 w 33"/>
                  <a:gd name="T19" fmla="*/ 13 h 33"/>
                  <a:gd name="T20" fmla="*/ 29 w 33"/>
                  <a:gd name="T21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9" y="2"/>
                    </a:moveTo>
                    <a:lnTo>
                      <a:pt x="18" y="7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1" y="22"/>
                    </a:lnTo>
                    <a:lnTo>
                      <a:pt x="15" y="33"/>
                    </a:lnTo>
                    <a:lnTo>
                      <a:pt x="22" y="23"/>
                    </a:lnTo>
                    <a:lnTo>
                      <a:pt x="33" y="23"/>
                    </a:lnTo>
                    <a:lnTo>
                      <a:pt x="26" y="13"/>
                    </a:lnTo>
                    <a:lnTo>
                      <a:pt x="29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8" name="Freeform 132"/>
              <p:cNvSpPr>
                <a:spLocks/>
              </p:cNvSpPr>
              <p:nvPr/>
            </p:nvSpPr>
            <p:spPr bwMode="auto">
              <a:xfrm>
                <a:off x="1754" y="1750"/>
                <a:ext cx="33" cy="34"/>
              </a:xfrm>
              <a:custGeom>
                <a:avLst/>
                <a:gdLst>
                  <a:gd name="T0" fmla="*/ 10 w 33"/>
                  <a:gd name="T1" fmla="*/ 34 h 34"/>
                  <a:gd name="T2" fmla="*/ 10 w 33"/>
                  <a:gd name="T3" fmla="*/ 22 h 34"/>
                  <a:gd name="T4" fmla="*/ 0 w 33"/>
                  <a:gd name="T5" fmla="*/ 16 h 34"/>
                  <a:gd name="T6" fmla="*/ 11 w 33"/>
                  <a:gd name="T7" fmla="*/ 11 h 34"/>
                  <a:gd name="T8" fmla="*/ 14 w 33"/>
                  <a:gd name="T9" fmla="*/ 0 h 34"/>
                  <a:gd name="T10" fmla="*/ 21 w 33"/>
                  <a:gd name="T11" fmla="*/ 9 h 34"/>
                  <a:gd name="T12" fmla="*/ 33 w 33"/>
                  <a:gd name="T13" fmla="*/ 8 h 34"/>
                  <a:gd name="T14" fmla="*/ 26 w 33"/>
                  <a:gd name="T15" fmla="*/ 18 h 34"/>
                  <a:gd name="T16" fmla="*/ 30 w 33"/>
                  <a:gd name="T17" fmla="*/ 29 h 34"/>
                  <a:gd name="T18" fmla="*/ 19 w 33"/>
                  <a:gd name="T19" fmla="*/ 26 h 34"/>
                  <a:gd name="T20" fmla="*/ 10 w 33"/>
                  <a:gd name="T21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10" y="34"/>
                    </a:moveTo>
                    <a:lnTo>
                      <a:pt x="10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lnTo>
                      <a:pt x="21" y="9"/>
                    </a:lnTo>
                    <a:lnTo>
                      <a:pt x="33" y="8"/>
                    </a:lnTo>
                    <a:lnTo>
                      <a:pt x="26" y="18"/>
                    </a:lnTo>
                    <a:lnTo>
                      <a:pt x="30" y="29"/>
                    </a:lnTo>
                    <a:lnTo>
                      <a:pt x="19" y="26"/>
                    </a:lnTo>
                    <a:lnTo>
                      <a:pt x="10" y="3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9" name="Freeform 133"/>
              <p:cNvSpPr>
                <a:spLocks/>
              </p:cNvSpPr>
              <p:nvPr/>
            </p:nvSpPr>
            <p:spPr bwMode="auto">
              <a:xfrm>
                <a:off x="1852" y="1524"/>
                <a:ext cx="33" cy="34"/>
              </a:xfrm>
              <a:custGeom>
                <a:avLst/>
                <a:gdLst>
                  <a:gd name="T0" fmla="*/ 23 w 33"/>
                  <a:gd name="T1" fmla="*/ 0 h 34"/>
                  <a:gd name="T2" fmla="*/ 13 w 33"/>
                  <a:gd name="T3" fmla="*/ 8 h 34"/>
                  <a:gd name="T4" fmla="*/ 2 w 33"/>
                  <a:gd name="T5" fmla="*/ 5 h 34"/>
                  <a:gd name="T6" fmla="*/ 6 w 33"/>
                  <a:gd name="T7" fmla="*/ 16 h 34"/>
                  <a:gd name="T8" fmla="*/ 0 w 33"/>
                  <a:gd name="T9" fmla="*/ 26 h 34"/>
                  <a:gd name="T10" fmla="*/ 12 w 33"/>
                  <a:gd name="T11" fmla="*/ 25 h 34"/>
                  <a:gd name="T12" fmla="*/ 19 w 33"/>
                  <a:gd name="T13" fmla="*/ 34 h 34"/>
                  <a:gd name="T14" fmla="*/ 22 w 33"/>
                  <a:gd name="T15" fmla="*/ 23 h 34"/>
                  <a:gd name="T16" fmla="*/ 33 w 33"/>
                  <a:gd name="T17" fmla="*/ 18 h 34"/>
                  <a:gd name="T18" fmla="*/ 23 w 33"/>
                  <a:gd name="T19" fmla="*/ 12 h 34"/>
                  <a:gd name="T20" fmla="*/ 23 w 33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23" y="0"/>
                    </a:moveTo>
                    <a:lnTo>
                      <a:pt x="13" y="8"/>
                    </a:lnTo>
                    <a:lnTo>
                      <a:pt x="2" y="5"/>
                    </a:lnTo>
                    <a:lnTo>
                      <a:pt x="6" y="16"/>
                    </a:lnTo>
                    <a:lnTo>
                      <a:pt x="0" y="26"/>
                    </a:lnTo>
                    <a:lnTo>
                      <a:pt x="12" y="25"/>
                    </a:lnTo>
                    <a:lnTo>
                      <a:pt x="19" y="34"/>
                    </a:lnTo>
                    <a:lnTo>
                      <a:pt x="22" y="23"/>
                    </a:lnTo>
                    <a:lnTo>
                      <a:pt x="33" y="18"/>
                    </a:lnTo>
                    <a:lnTo>
                      <a:pt x="23" y="12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0" name="Freeform 134"/>
              <p:cNvSpPr>
                <a:spLocks/>
              </p:cNvSpPr>
              <p:nvPr/>
            </p:nvSpPr>
            <p:spPr bwMode="auto">
              <a:xfrm>
                <a:off x="2011" y="1594"/>
                <a:ext cx="50" cy="61"/>
              </a:xfrm>
              <a:custGeom>
                <a:avLst/>
                <a:gdLst>
                  <a:gd name="T0" fmla="*/ 36 w 36"/>
                  <a:gd name="T1" fmla="*/ 18 h 44"/>
                  <a:gd name="T2" fmla="*/ 0 w 36"/>
                  <a:gd name="T3" fmla="*/ 0 h 44"/>
                  <a:gd name="T4" fmla="*/ 5 w 36"/>
                  <a:gd name="T5" fmla="*/ 44 h 44"/>
                  <a:gd name="T6" fmla="*/ 36 w 36"/>
                  <a:gd name="T7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4">
                    <a:moveTo>
                      <a:pt x="36" y="18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" y="15"/>
                      <a:pt x="6" y="30"/>
                      <a:pt x="5" y="44"/>
                    </a:cubicBezTo>
                    <a:lnTo>
                      <a:pt x="36" y="1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1" name="Freeform 135"/>
              <p:cNvSpPr>
                <a:spLocks/>
              </p:cNvSpPr>
              <p:nvPr/>
            </p:nvSpPr>
            <p:spPr bwMode="auto">
              <a:xfrm>
                <a:off x="1963" y="1513"/>
                <a:ext cx="56" cy="52"/>
              </a:xfrm>
              <a:custGeom>
                <a:avLst/>
                <a:gdLst>
                  <a:gd name="T0" fmla="*/ 41 w 41"/>
                  <a:gd name="T1" fmla="*/ 0 h 38"/>
                  <a:gd name="T2" fmla="*/ 0 w 41"/>
                  <a:gd name="T3" fmla="*/ 2 h 38"/>
                  <a:gd name="T4" fmla="*/ 26 w 41"/>
                  <a:gd name="T5" fmla="*/ 38 h 38"/>
                  <a:gd name="T6" fmla="*/ 41 w 41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1" y="13"/>
                      <a:pt x="20" y="25"/>
                      <a:pt x="26" y="38"/>
                    </a:cubicBez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2" name="Freeform 136"/>
              <p:cNvSpPr>
                <a:spLocks/>
              </p:cNvSpPr>
              <p:nvPr/>
            </p:nvSpPr>
            <p:spPr bwMode="auto">
              <a:xfrm>
                <a:off x="1893" y="1441"/>
                <a:ext cx="52" cy="57"/>
              </a:xfrm>
              <a:custGeom>
                <a:avLst/>
                <a:gdLst>
                  <a:gd name="T0" fmla="*/ 36 w 38"/>
                  <a:gd name="T1" fmla="*/ 0 h 41"/>
                  <a:gd name="T2" fmla="*/ 0 w 38"/>
                  <a:gd name="T3" fmla="*/ 19 h 41"/>
                  <a:gd name="T4" fmla="*/ 38 w 38"/>
                  <a:gd name="T5" fmla="*/ 41 h 41"/>
                  <a:gd name="T6" fmla="*/ 36 w 38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36" y="0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14" y="24"/>
                      <a:pt x="27" y="31"/>
                      <a:pt x="38" y="41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3" name="Freeform 137"/>
              <p:cNvSpPr>
                <a:spLocks/>
              </p:cNvSpPr>
              <p:nvPr/>
            </p:nvSpPr>
            <p:spPr bwMode="auto">
              <a:xfrm>
                <a:off x="1808" y="1408"/>
                <a:ext cx="60" cy="50"/>
              </a:xfrm>
              <a:custGeom>
                <a:avLst/>
                <a:gdLst>
                  <a:gd name="T0" fmla="*/ 24 w 44"/>
                  <a:gd name="T1" fmla="*/ 0 h 36"/>
                  <a:gd name="T2" fmla="*/ 0 w 44"/>
                  <a:gd name="T3" fmla="*/ 33 h 36"/>
                  <a:gd name="T4" fmla="*/ 44 w 44"/>
                  <a:gd name="T5" fmla="*/ 36 h 36"/>
                  <a:gd name="T6" fmla="*/ 24 w 44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6">
                    <a:moveTo>
                      <a:pt x="24" y="0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15" y="31"/>
                      <a:pt x="30" y="33"/>
                      <a:pt x="44" y="36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4" name="Freeform 138"/>
              <p:cNvSpPr>
                <a:spLocks/>
              </p:cNvSpPr>
              <p:nvPr/>
            </p:nvSpPr>
            <p:spPr bwMode="auto">
              <a:xfrm>
                <a:off x="1724" y="1422"/>
                <a:ext cx="57" cy="55"/>
              </a:xfrm>
              <a:custGeom>
                <a:avLst/>
                <a:gdLst>
                  <a:gd name="T0" fmla="*/ 9 w 42"/>
                  <a:gd name="T1" fmla="*/ 0 h 40"/>
                  <a:gd name="T2" fmla="*/ 0 w 42"/>
                  <a:gd name="T3" fmla="*/ 40 h 40"/>
                  <a:gd name="T4" fmla="*/ 42 w 42"/>
                  <a:gd name="T5" fmla="*/ 24 h 40"/>
                  <a:gd name="T6" fmla="*/ 9 w 4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0">
                    <a:moveTo>
                      <a:pt x="9" y="0"/>
                    </a:moveTo>
                    <a:cubicBezTo>
                      <a:pt x="0" y="40"/>
                      <a:pt x="0" y="40"/>
                      <a:pt x="0" y="40"/>
                    </a:cubicBezTo>
                    <a:cubicBezTo>
                      <a:pt x="13" y="32"/>
                      <a:pt x="27" y="27"/>
                      <a:pt x="42" y="24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5" name="Freeform 139"/>
              <p:cNvSpPr>
                <a:spLocks/>
              </p:cNvSpPr>
              <p:nvPr/>
            </p:nvSpPr>
            <p:spPr bwMode="auto">
              <a:xfrm>
                <a:off x="1645" y="1479"/>
                <a:ext cx="55" cy="53"/>
              </a:xfrm>
              <a:custGeom>
                <a:avLst/>
                <a:gdLst>
                  <a:gd name="T0" fmla="*/ 0 w 40"/>
                  <a:gd name="T1" fmla="*/ 0 h 39"/>
                  <a:gd name="T2" fmla="*/ 10 w 40"/>
                  <a:gd name="T3" fmla="*/ 39 h 39"/>
                  <a:gd name="T4" fmla="*/ 40 w 40"/>
                  <a:gd name="T5" fmla="*/ 8 h 39"/>
                  <a:gd name="T6" fmla="*/ 0 w 40"/>
                  <a:gd name="T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9">
                    <a:moveTo>
                      <a:pt x="0" y="0"/>
                    </a:moveTo>
                    <a:cubicBezTo>
                      <a:pt x="10" y="39"/>
                      <a:pt x="10" y="39"/>
                      <a:pt x="10" y="39"/>
                    </a:cubicBezTo>
                    <a:cubicBezTo>
                      <a:pt x="18" y="27"/>
                      <a:pt x="29" y="16"/>
                      <a:pt x="40" y="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6" name="Freeform 140"/>
              <p:cNvSpPr>
                <a:spLocks/>
              </p:cNvSpPr>
              <p:nvPr/>
            </p:nvSpPr>
            <p:spPr bwMode="auto">
              <a:xfrm>
                <a:off x="1587" y="1554"/>
                <a:ext cx="55" cy="58"/>
              </a:xfrm>
              <a:custGeom>
                <a:avLst/>
                <a:gdLst>
                  <a:gd name="T0" fmla="*/ 0 w 40"/>
                  <a:gd name="T1" fmla="*/ 9 h 42"/>
                  <a:gd name="T2" fmla="*/ 26 w 40"/>
                  <a:gd name="T3" fmla="*/ 42 h 42"/>
                  <a:gd name="T4" fmla="*/ 40 w 40"/>
                  <a:gd name="T5" fmla="*/ 0 h 42"/>
                  <a:gd name="T6" fmla="*/ 0 w 40"/>
                  <a:gd name="T7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2">
                    <a:moveTo>
                      <a:pt x="0" y="9"/>
                    </a:moveTo>
                    <a:cubicBezTo>
                      <a:pt x="26" y="42"/>
                      <a:pt x="26" y="42"/>
                      <a:pt x="26" y="42"/>
                    </a:cubicBezTo>
                    <a:cubicBezTo>
                      <a:pt x="28" y="27"/>
                      <a:pt x="33" y="13"/>
                      <a:pt x="40" y="0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7" name="Freeform 141"/>
              <p:cNvSpPr>
                <a:spLocks/>
              </p:cNvSpPr>
              <p:nvPr/>
            </p:nvSpPr>
            <p:spPr bwMode="auto">
              <a:xfrm>
                <a:off x="1574" y="1637"/>
                <a:ext cx="49" cy="62"/>
              </a:xfrm>
              <a:custGeom>
                <a:avLst/>
                <a:gdLst>
                  <a:gd name="T0" fmla="*/ 0 w 36"/>
                  <a:gd name="T1" fmla="*/ 26 h 45"/>
                  <a:gd name="T2" fmla="*/ 36 w 36"/>
                  <a:gd name="T3" fmla="*/ 45 h 45"/>
                  <a:gd name="T4" fmla="*/ 32 w 36"/>
                  <a:gd name="T5" fmla="*/ 0 h 45"/>
                  <a:gd name="T6" fmla="*/ 0 w 36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5">
                    <a:moveTo>
                      <a:pt x="0" y="26"/>
                    </a:moveTo>
                    <a:cubicBezTo>
                      <a:pt x="36" y="45"/>
                      <a:pt x="36" y="45"/>
                      <a:pt x="36" y="45"/>
                    </a:cubicBezTo>
                    <a:cubicBezTo>
                      <a:pt x="32" y="30"/>
                      <a:pt x="31" y="15"/>
                      <a:pt x="32" y="0"/>
                    </a:cubicBez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8" name="Freeform 142"/>
              <p:cNvSpPr>
                <a:spLocks/>
              </p:cNvSpPr>
              <p:nvPr/>
            </p:nvSpPr>
            <p:spPr bwMode="auto">
              <a:xfrm>
                <a:off x="1605" y="1724"/>
                <a:ext cx="55" cy="52"/>
              </a:xfrm>
              <a:custGeom>
                <a:avLst/>
                <a:gdLst>
                  <a:gd name="T0" fmla="*/ 0 w 40"/>
                  <a:gd name="T1" fmla="*/ 37 h 38"/>
                  <a:gd name="T2" fmla="*/ 40 w 40"/>
                  <a:gd name="T3" fmla="*/ 38 h 38"/>
                  <a:gd name="T4" fmla="*/ 18 w 40"/>
                  <a:gd name="T5" fmla="*/ 0 h 38"/>
                  <a:gd name="T6" fmla="*/ 0 w 40"/>
                  <a:gd name="T7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8">
                    <a:moveTo>
                      <a:pt x="0" y="37"/>
                    </a:moveTo>
                    <a:cubicBezTo>
                      <a:pt x="40" y="38"/>
                      <a:pt x="40" y="38"/>
                      <a:pt x="40" y="38"/>
                    </a:cubicBezTo>
                    <a:cubicBezTo>
                      <a:pt x="31" y="26"/>
                      <a:pt x="23" y="14"/>
                      <a:pt x="18" y="0"/>
                    </a:cubicBez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9" name="Freeform 143"/>
              <p:cNvSpPr>
                <a:spLocks/>
              </p:cNvSpPr>
              <p:nvPr/>
            </p:nvSpPr>
            <p:spPr bwMode="auto">
              <a:xfrm>
                <a:off x="1675" y="1797"/>
                <a:ext cx="53" cy="56"/>
              </a:xfrm>
              <a:custGeom>
                <a:avLst/>
                <a:gdLst>
                  <a:gd name="T0" fmla="*/ 0 w 38"/>
                  <a:gd name="T1" fmla="*/ 41 h 41"/>
                  <a:gd name="T2" fmla="*/ 38 w 38"/>
                  <a:gd name="T3" fmla="*/ 25 h 41"/>
                  <a:gd name="T4" fmla="*/ 1 w 38"/>
                  <a:gd name="T5" fmla="*/ 0 h 41"/>
                  <a:gd name="T6" fmla="*/ 0 w 38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0" y="41"/>
                    </a:moveTo>
                    <a:cubicBezTo>
                      <a:pt x="38" y="25"/>
                      <a:pt x="38" y="25"/>
                      <a:pt x="38" y="25"/>
                    </a:cubicBezTo>
                    <a:cubicBezTo>
                      <a:pt x="24" y="18"/>
                      <a:pt x="12" y="10"/>
                      <a:pt x="1" y="0"/>
                    </a:cubicBezTo>
                    <a:lnTo>
                      <a:pt x="0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0" name="Freeform 144"/>
              <p:cNvSpPr>
                <a:spLocks/>
              </p:cNvSpPr>
              <p:nvPr/>
            </p:nvSpPr>
            <p:spPr bwMode="auto">
              <a:xfrm>
                <a:off x="1751" y="1842"/>
                <a:ext cx="61" cy="52"/>
              </a:xfrm>
              <a:custGeom>
                <a:avLst/>
                <a:gdLst>
                  <a:gd name="T0" fmla="*/ 16 w 44"/>
                  <a:gd name="T1" fmla="*/ 38 h 38"/>
                  <a:gd name="T2" fmla="*/ 44 w 44"/>
                  <a:gd name="T3" fmla="*/ 8 h 38"/>
                  <a:gd name="T4" fmla="*/ 0 w 44"/>
                  <a:gd name="T5" fmla="*/ 0 h 38"/>
                  <a:gd name="T6" fmla="*/ 16 w 44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8">
                    <a:moveTo>
                      <a:pt x="16" y="38"/>
                    </a:moveTo>
                    <a:cubicBezTo>
                      <a:pt x="44" y="8"/>
                      <a:pt x="44" y="8"/>
                      <a:pt x="44" y="8"/>
                    </a:cubicBezTo>
                    <a:cubicBezTo>
                      <a:pt x="29" y="7"/>
                      <a:pt x="14" y="5"/>
                      <a:pt x="0" y="0"/>
                    </a:cubicBezTo>
                    <a:lnTo>
                      <a:pt x="16" y="3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1" name="Freeform 145"/>
              <p:cNvSpPr>
                <a:spLocks/>
              </p:cNvSpPr>
              <p:nvPr/>
            </p:nvSpPr>
            <p:spPr bwMode="auto">
              <a:xfrm>
                <a:off x="1838" y="1836"/>
                <a:ext cx="59" cy="54"/>
              </a:xfrm>
              <a:custGeom>
                <a:avLst/>
                <a:gdLst>
                  <a:gd name="T0" fmla="*/ 31 w 43"/>
                  <a:gd name="T1" fmla="*/ 39 h 39"/>
                  <a:gd name="T2" fmla="*/ 43 w 43"/>
                  <a:gd name="T3" fmla="*/ 0 h 39"/>
                  <a:gd name="T4" fmla="*/ 0 w 43"/>
                  <a:gd name="T5" fmla="*/ 12 h 39"/>
                  <a:gd name="T6" fmla="*/ 31 w 43"/>
                  <a:gd name="T7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9">
                    <a:moveTo>
                      <a:pt x="31" y="39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29" y="6"/>
                      <a:pt x="14" y="10"/>
                      <a:pt x="0" y="12"/>
                    </a:cubicBezTo>
                    <a:lnTo>
                      <a:pt x="31" y="3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2" name="Freeform 146"/>
              <p:cNvSpPr>
                <a:spLocks/>
              </p:cNvSpPr>
              <p:nvPr/>
            </p:nvSpPr>
            <p:spPr bwMode="auto">
              <a:xfrm>
                <a:off x="1920" y="1786"/>
                <a:ext cx="54" cy="56"/>
              </a:xfrm>
              <a:custGeom>
                <a:avLst/>
                <a:gdLst>
                  <a:gd name="T0" fmla="*/ 39 w 39"/>
                  <a:gd name="T1" fmla="*/ 41 h 41"/>
                  <a:gd name="T2" fmla="*/ 34 w 39"/>
                  <a:gd name="T3" fmla="*/ 0 h 41"/>
                  <a:gd name="T4" fmla="*/ 0 w 39"/>
                  <a:gd name="T5" fmla="*/ 29 h 41"/>
                  <a:gd name="T6" fmla="*/ 39 w 39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1">
                    <a:moveTo>
                      <a:pt x="39" y="41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24" y="12"/>
                      <a:pt x="12" y="22"/>
                      <a:pt x="0" y="29"/>
                    </a:cubicBezTo>
                    <a:lnTo>
                      <a:pt x="39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3" name="Freeform 147"/>
              <p:cNvSpPr>
                <a:spLocks/>
              </p:cNvSpPr>
              <p:nvPr/>
            </p:nvSpPr>
            <p:spPr bwMode="auto">
              <a:xfrm>
                <a:off x="1988" y="1703"/>
                <a:ext cx="55" cy="55"/>
              </a:xfrm>
              <a:custGeom>
                <a:avLst/>
                <a:gdLst>
                  <a:gd name="T0" fmla="*/ 40 w 40"/>
                  <a:gd name="T1" fmla="*/ 34 h 40"/>
                  <a:gd name="T2" fmla="*/ 18 w 40"/>
                  <a:gd name="T3" fmla="*/ 0 h 40"/>
                  <a:gd name="T4" fmla="*/ 0 w 40"/>
                  <a:gd name="T5" fmla="*/ 40 h 40"/>
                  <a:gd name="T6" fmla="*/ 40 w 40"/>
                  <a:gd name="T7" fmla="*/ 3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0">
                    <a:moveTo>
                      <a:pt x="40" y="34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4" y="15"/>
                      <a:pt x="8" y="28"/>
                      <a:pt x="0" y="40"/>
                    </a:cubicBezTo>
                    <a:lnTo>
                      <a:pt x="40" y="34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60" name="矩形 159"/>
          <p:cNvSpPr/>
          <p:nvPr/>
        </p:nvSpPr>
        <p:spPr>
          <a:xfrm>
            <a:off x="1394372" y="1587659"/>
            <a:ext cx="6355257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账户及设置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命令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团队协作</a:t>
            </a:r>
            <a:endParaRPr lang="en-US" altLang="zh-CN" sz="28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54" name="矩形 53"/>
          <p:cNvSpPr/>
          <p:nvPr/>
        </p:nvSpPr>
        <p:spPr>
          <a:xfrm>
            <a:off x="3419872" y="620689"/>
            <a:ext cx="28276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课程目标</a:t>
            </a:r>
          </a:p>
        </p:txBody>
      </p:sp>
    </p:spTree>
    <p:extLst>
      <p:ext uri="{BB962C8B-B14F-4D97-AF65-F5344CB8AC3E}">
        <p14:creationId xmlns:p14="http://schemas.microsoft.com/office/powerpoint/2010/main" val="151077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orig08.deviantart.net/9e94/f/2013/303/d/e/github___arc___wallpaper_by_cracksoldier-d6se2bp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49" b="13784"/>
          <a:stretch/>
        </p:blipFill>
        <p:spPr bwMode="auto">
          <a:xfrm>
            <a:off x="0" y="-4327"/>
            <a:ext cx="9144000" cy="4009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3534696" y="4941168"/>
            <a:ext cx="2074607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Git </a:t>
            </a:r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命令</a:t>
            </a:r>
          </a:p>
        </p:txBody>
      </p:sp>
    </p:spTree>
    <p:extLst>
      <p:ext uri="{BB962C8B-B14F-4D97-AF65-F5344CB8AC3E}">
        <p14:creationId xmlns:p14="http://schemas.microsoft.com/office/powerpoint/2010/main" val="305728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www.ruanyifeng.com/blogimg/asset/2015/bg201512090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70" t="24459"/>
          <a:stretch/>
        </p:blipFill>
        <p:spPr bwMode="auto">
          <a:xfrm>
            <a:off x="1277119" y="1196753"/>
            <a:ext cx="6589762" cy="244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1277119" y="4043127"/>
            <a:ext cx="8705929" cy="2243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Workspace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：工作区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Index / Stage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：暂存区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Repository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：仓库区（或本地仓库）</a:t>
            </a:r>
          </a:p>
        </p:txBody>
      </p:sp>
      <p:sp>
        <p:nvSpPr>
          <p:cNvPr id="6" name="下箭头 5"/>
          <p:cNvSpPr/>
          <p:nvPr/>
        </p:nvSpPr>
        <p:spPr>
          <a:xfrm rot="17792493">
            <a:off x="5300920" y="335824"/>
            <a:ext cx="473107" cy="1892922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0561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611560" y="2564904"/>
            <a:ext cx="8064896" cy="3351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在当前目录新建一个 </a:t>
            </a: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代码库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309020205020404" pitchFamily="49" charset="0"/>
              </a:rPr>
              <a:t>git </a:t>
            </a:r>
            <a:r>
              <a:rPr lang="en-US" altLang="zh-CN" sz="2400" b="1" dirty="0" err="1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309020205020404" pitchFamily="49" charset="0"/>
              </a:rPr>
              <a:t>init</a:t>
            </a:r>
            <a:endParaRPr lang="en-US" altLang="zh-CN" sz="2400" b="1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下载一个项目和它的整个代码历史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en-US" altLang="zh-CN" sz="2400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url</a:t>
            </a: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格式</a:t>
            </a: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https://github.com/[userName]/reposName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309020205020404" pitchFamily="49" charset="0"/>
              </a:rPr>
              <a:t>git clone [</a:t>
            </a:r>
            <a:r>
              <a:rPr lang="en-US" altLang="zh-CN" sz="2400" b="1" dirty="0" err="1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309020205020404" pitchFamily="49" charset="0"/>
              </a:rPr>
              <a:t>url</a:t>
            </a:r>
            <a:r>
              <a:rPr lang="en-US" altLang="zh-CN" sz="24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</a:p>
        </p:txBody>
      </p:sp>
      <p:sp>
        <p:nvSpPr>
          <p:cNvPr id="54" name="矩形 53"/>
          <p:cNvSpPr/>
          <p:nvPr/>
        </p:nvSpPr>
        <p:spPr>
          <a:xfrm>
            <a:off x="611560" y="656691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Bash </a:t>
            </a:r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611560" y="1412777"/>
            <a:ext cx="26468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新建代码仓库</a:t>
            </a:r>
          </a:p>
        </p:txBody>
      </p:sp>
    </p:spTree>
    <p:extLst>
      <p:ext uri="{BB962C8B-B14F-4D97-AF65-F5344CB8AC3E}">
        <p14:creationId xmlns:p14="http://schemas.microsoft.com/office/powerpoint/2010/main" val="2928015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611560" y="1700808"/>
            <a:ext cx="7848872" cy="48161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28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添加指定文件到暂存区</a:t>
            </a: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add [file1] [file2]</a:t>
            </a:r>
          </a:p>
          <a:p>
            <a:pPr algn="just">
              <a:lnSpc>
                <a:spcPct val="150000"/>
              </a:lnSpc>
            </a:pPr>
            <a:endParaRPr lang="en-US" altLang="zh-CN" sz="1200" b="1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提交暂存区到仓库</a:t>
            </a: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commit –m [message]</a:t>
            </a:r>
          </a:p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直接从工作区提交到仓库</a:t>
            </a:r>
            <a:endParaRPr lang="en-US" altLang="zh-CN" sz="28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前提该文件已经有仓库中的历史版本</a:t>
            </a:r>
            <a:endParaRPr lang="en-US" altLang="zh-CN" sz="28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commit –a –m [message]</a:t>
            </a:r>
          </a:p>
        </p:txBody>
      </p:sp>
      <p:sp>
        <p:nvSpPr>
          <p:cNvPr id="54" name="矩形 53"/>
          <p:cNvSpPr/>
          <p:nvPr/>
        </p:nvSpPr>
        <p:spPr>
          <a:xfrm>
            <a:off x="614298" y="440668"/>
            <a:ext cx="55523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Bash </a:t>
            </a:r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</a:t>
            </a:r>
          </a:p>
        </p:txBody>
      </p:sp>
      <p:sp>
        <p:nvSpPr>
          <p:cNvPr id="12" name="TextBox 6"/>
          <p:cNvSpPr txBox="1"/>
          <p:nvPr/>
        </p:nvSpPr>
        <p:spPr>
          <a:xfrm>
            <a:off x="614299" y="1196753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添加与提交文件</a:t>
            </a:r>
          </a:p>
        </p:txBody>
      </p:sp>
    </p:spTree>
    <p:extLst>
      <p:ext uri="{BB962C8B-B14F-4D97-AF65-F5344CB8AC3E}">
        <p14:creationId xmlns:p14="http://schemas.microsoft.com/office/powerpoint/2010/main" val="413383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467544" y="2132856"/>
            <a:ext cx="8136904" cy="3800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en-US" altLang="zh-CN" sz="1200" b="1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en-US" altLang="zh-CN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改名文件，并且将这个改名放入暂存区</a:t>
            </a:r>
            <a:endParaRPr lang="en-US" altLang="zh-CN" sz="28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mv [file-origin] [file-renamed]</a:t>
            </a:r>
          </a:p>
          <a:p>
            <a:pPr lvl="0" algn="just">
              <a:lnSpc>
                <a:spcPct val="150000"/>
              </a:lnSpc>
            </a:pPr>
            <a:endParaRPr lang="en-US" altLang="zh-CN" sz="2800" b="1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sz="1200" b="1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28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删除工作区文件，并且将这次删除放入暂存区</a:t>
            </a:r>
            <a:endParaRPr lang="en-US" altLang="zh-CN" sz="28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rm [file1] [file2]</a:t>
            </a:r>
          </a:p>
        </p:txBody>
      </p:sp>
      <p:sp>
        <p:nvSpPr>
          <p:cNvPr id="54" name="矩形 53"/>
          <p:cNvSpPr/>
          <p:nvPr/>
        </p:nvSpPr>
        <p:spPr>
          <a:xfrm>
            <a:off x="470282" y="590853"/>
            <a:ext cx="55523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Bash </a:t>
            </a:r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</a:t>
            </a:r>
          </a:p>
        </p:txBody>
      </p:sp>
      <p:sp>
        <p:nvSpPr>
          <p:cNvPr id="12" name="TextBox 6"/>
          <p:cNvSpPr txBox="1"/>
          <p:nvPr/>
        </p:nvSpPr>
        <p:spPr>
          <a:xfrm>
            <a:off x="470283" y="134693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删除与重命名</a:t>
            </a:r>
          </a:p>
        </p:txBody>
      </p:sp>
    </p:spTree>
    <p:extLst>
      <p:ext uri="{BB962C8B-B14F-4D97-AF65-F5344CB8AC3E}">
        <p14:creationId xmlns:p14="http://schemas.microsoft.com/office/powerpoint/2010/main" val="274960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467544" y="1729225"/>
            <a:ext cx="7416824" cy="47238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显示变更信息</a:t>
            </a:r>
          </a:p>
          <a:p>
            <a:pPr algn="just">
              <a:lnSpc>
                <a:spcPct val="150000"/>
              </a:lnSpc>
            </a:pPr>
            <a:r>
              <a:rPr lang="en-US" altLang="zh-CN" sz="2800" b="1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</a:t>
            </a: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status</a:t>
            </a:r>
          </a:p>
          <a:p>
            <a:pPr algn="just">
              <a:lnSpc>
                <a:spcPct val="150000"/>
              </a:lnSpc>
            </a:pPr>
            <a:endParaRPr lang="en-US" altLang="zh-CN" sz="8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显示当前分支的历史版本</a:t>
            </a:r>
            <a:endParaRPr lang="en-US" altLang="zh-CN" sz="28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b="1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</a:t>
            </a: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log</a:t>
            </a: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log –</a:t>
            </a:r>
            <a:r>
              <a:rPr lang="en-US" altLang="zh-CN" sz="2800" b="1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oneline</a:t>
            </a:r>
            <a:endParaRPr lang="en-US" altLang="zh-CN" sz="2800" b="1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显示当前分支的未来版本</a:t>
            </a:r>
            <a:endParaRPr lang="en-US" altLang="zh-CN" sz="28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</a:t>
            </a:r>
            <a:r>
              <a:rPr lang="en-US" altLang="zh-CN" sz="2800" b="1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reflog</a:t>
            </a:r>
            <a:endParaRPr lang="en-US" altLang="zh-CN" sz="2800" b="1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55897" y="539390"/>
            <a:ext cx="44838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Bash </a:t>
            </a:r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</a:t>
            </a:r>
          </a:p>
        </p:txBody>
      </p:sp>
      <p:sp>
        <p:nvSpPr>
          <p:cNvPr id="12" name="TextBox 6"/>
          <p:cNvSpPr txBox="1"/>
          <p:nvPr/>
        </p:nvSpPr>
        <p:spPr>
          <a:xfrm>
            <a:off x="467544" y="114445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查看信息</a:t>
            </a:r>
          </a:p>
        </p:txBody>
      </p:sp>
    </p:spTree>
    <p:extLst>
      <p:ext uri="{BB962C8B-B14F-4D97-AF65-F5344CB8AC3E}">
        <p14:creationId xmlns:p14="http://schemas.microsoft.com/office/powerpoint/2010/main" val="428829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539552" y="2204864"/>
            <a:ext cx="8208912" cy="3246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回退：暂存区重新到工作区</a:t>
            </a: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reset --hard </a:t>
            </a:r>
            <a:r>
              <a:rPr lang="zh-CN" altLang="en-US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版本号</a:t>
            </a:r>
            <a:endParaRPr lang="en-US" altLang="zh-CN" sz="2800" b="1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8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拣出：仓库区重写工作区</a:t>
            </a:r>
            <a:endParaRPr lang="en-US" altLang="zh-CN" sz="28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checkout </a:t>
            </a:r>
            <a:r>
              <a:rPr lang="zh-CN" altLang="en-US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版本号</a:t>
            </a: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/[message]</a:t>
            </a:r>
          </a:p>
        </p:txBody>
      </p:sp>
      <p:sp>
        <p:nvSpPr>
          <p:cNvPr id="54" name="矩形 53"/>
          <p:cNvSpPr/>
          <p:nvPr/>
        </p:nvSpPr>
        <p:spPr>
          <a:xfrm>
            <a:off x="527905" y="611399"/>
            <a:ext cx="44838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Bash </a:t>
            </a:r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</a:t>
            </a:r>
          </a:p>
        </p:txBody>
      </p:sp>
      <p:sp>
        <p:nvSpPr>
          <p:cNvPr id="12" name="TextBox 6"/>
          <p:cNvSpPr txBox="1"/>
          <p:nvPr/>
        </p:nvSpPr>
        <p:spPr>
          <a:xfrm>
            <a:off x="539552" y="136748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查看信息</a:t>
            </a:r>
          </a:p>
        </p:txBody>
      </p:sp>
    </p:spTree>
    <p:extLst>
      <p:ext uri="{BB962C8B-B14F-4D97-AF65-F5344CB8AC3E}">
        <p14:creationId xmlns:p14="http://schemas.microsoft.com/office/powerpoint/2010/main" val="362305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E082A12-53D4-4038-BB01-FC47E5F26EE9}"/>
              </a:ext>
            </a:extLst>
          </p:cNvPr>
          <p:cNvGrpSpPr/>
          <p:nvPr/>
        </p:nvGrpSpPr>
        <p:grpSpPr>
          <a:xfrm>
            <a:off x="7524328" y="5130726"/>
            <a:ext cx="1528790" cy="1294854"/>
            <a:chOff x="479377" y="1198042"/>
            <a:chExt cx="1528790" cy="1294854"/>
          </a:xfrm>
        </p:grpSpPr>
        <p:graphicFrame>
          <p:nvGraphicFramePr>
            <p:cNvPr id="2" name="图表 1"/>
            <p:cNvGraphicFramePr/>
            <p:nvPr/>
          </p:nvGraphicFramePr>
          <p:xfrm>
            <a:off x="479377" y="1198042"/>
            <a:ext cx="1528790" cy="129485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217" name="Group 104"/>
            <p:cNvGrpSpPr>
              <a:grpSpLocks noChangeAspect="1"/>
            </p:cNvGrpSpPr>
            <p:nvPr/>
          </p:nvGrpSpPr>
          <p:grpSpPr bwMode="auto">
            <a:xfrm>
              <a:off x="1135760" y="1653132"/>
              <a:ext cx="216024" cy="384672"/>
              <a:chOff x="1574" y="1407"/>
              <a:chExt cx="488" cy="698"/>
            </a:xfrm>
          </p:grpSpPr>
          <p:sp>
            <p:nvSpPr>
              <p:cNvPr id="6218" name="AutoShape 103"/>
              <p:cNvSpPr>
                <a:spLocks noChangeAspect="1" noChangeArrowheads="1" noTextEdit="1"/>
              </p:cNvSpPr>
              <p:nvPr/>
            </p:nvSpPr>
            <p:spPr bwMode="auto">
              <a:xfrm>
                <a:off x="1575" y="1407"/>
                <a:ext cx="487" cy="6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19" name="Rectangle 105"/>
              <p:cNvSpPr>
                <a:spLocks noChangeArrowheads="1"/>
              </p:cNvSpPr>
              <p:nvPr/>
            </p:nvSpPr>
            <p:spPr bwMode="auto">
              <a:xfrm>
                <a:off x="1704" y="1933"/>
                <a:ext cx="242" cy="99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0" name="Rectangle 106"/>
              <p:cNvSpPr>
                <a:spLocks noChangeArrowheads="1"/>
              </p:cNvSpPr>
              <p:nvPr/>
            </p:nvSpPr>
            <p:spPr bwMode="auto">
              <a:xfrm>
                <a:off x="1704" y="1944"/>
                <a:ext cx="242" cy="99"/>
              </a:xfrm>
              <a:prstGeom prst="rect">
                <a:avLst/>
              </a:prstGeom>
              <a:solidFill>
                <a:srgbClr val="F888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1" name="Freeform 107"/>
              <p:cNvSpPr>
                <a:spLocks/>
              </p:cNvSpPr>
              <p:nvPr/>
            </p:nvSpPr>
            <p:spPr bwMode="auto">
              <a:xfrm>
                <a:off x="1781" y="1945"/>
                <a:ext cx="164" cy="98"/>
              </a:xfrm>
              <a:custGeom>
                <a:avLst/>
                <a:gdLst>
                  <a:gd name="T0" fmla="*/ 0 w 119"/>
                  <a:gd name="T1" fmla="*/ 71 h 71"/>
                  <a:gd name="T2" fmla="*/ 119 w 119"/>
                  <a:gd name="T3" fmla="*/ 71 h 71"/>
                  <a:gd name="T4" fmla="*/ 119 w 119"/>
                  <a:gd name="T5" fmla="*/ 0 h 71"/>
                  <a:gd name="T6" fmla="*/ 93 w 119"/>
                  <a:gd name="T7" fmla="*/ 0 h 71"/>
                  <a:gd name="T8" fmla="*/ 0 w 119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71">
                    <a:moveTo>
                      <a:pt x="0" y="71"/>
                    </a:move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0"/>
                      <a:pt x="119" y="0"/>
                      <a:pt x="119" y="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2" y="24"/>
                      <a:pt x="31" y="48"/>
                      <a:pt x="0" y="71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2" name="Rectangle 108"/>
              <p:cNvSpPr>
                <a:spLocks noChangeArrowheads="1"/>
              </p:cNvSpPr>
              <p:nvPr/>
            </p:nvSpPr>
            <p:spPr bwMode="auto">
              <a:xfrm>
                <a:off x="1644" y="2026"/>
                <a:ext cx="368" cy="61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3" name="Rectangle 109"/>
              <p:cNvSpPr>
                <a:spLocks noChangeArrowheads="1"/>
              </p:cNvSpPr>
              <p:nvPr/>
            </p:nvSpPr>
            <p:spPr bwMode="auto">
              <a:xfrm>
                <a:off x="1644" y="2043"/>
                <a:ext cx="368" cy="61"/>
              </a:xfrm>
              <a:prstGeom prst="rect">
                <a:avLst/>
              </a:prstGeom>
              <a:solidFill>
                <a:srgbClr val="FF8D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4" name="Freeform 110"/>
              <p:cNvSpPr>
                <a:spLocks/>
              </p:cNvSpPr>
              <p:nvPr/>
            </p:nvSpPr>
            <p:spPr bwMode="auto">
              <a:xfrm>
                <a:off x="1781" y="2043"/>
                <a:ext cx="231" cy="61"/>
              </a:xfrm>
              <a:custGeom>
                <a:avLst/>
                <a:gdLst>
                  <a:gd name="T0" fmla="*/ 31 w 168"/>
                  <a:gd name="T1" fmla="*/ 19 h 44"/>
                  <a:gd name="T2" fmla="*/ 20 w 168"/>
                  <a:gd name="T3" fmla="*/ 27 h 44"/>
                  <a:gd name="T4" fmla="*/ 13 w 168"/>
                  <a:gd name="T5" fmla="*/ 33 h 44"/>
                  <a:gd name="T6" fmla="*/ 0 w 168"/>
                  <a:gd name="T7" fmla="*/ 44 h 44"/>
                  <a:gd name="T8" fmla="*/ 168 w 168"/>
                  <a:gd name="T9" fmla="*/ 44 h 44"/>
                  <a:gd name="T10" fmla="*/ 168 w 168"/>
                  <a:gd name="T11" fmla="*/ 0 h 44"/>
                  <a:gd name="T12" fmla="*/ 59 w 168"/>
                  <a:gd name="T13" fmla="*/ 0 h 44"/>
                  <a:gd name="T14" fmla="*/ 31 w 168"/>
                  <a:gd name="T15" fmla="*/ 1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8" h="44">
                    <a:moveTo>
                      <a:pt x="31" y="19"/>
                    </a:moveTo>
                    <a:cubicBezTo>
                      <a:pt x="28" y="22"/>
                      <a:pt x="24" y="24"/>
                      <a:pt x="20" y="27"/>
                    </a:cubicBezTo>
                    <a:cubicBezTo>
                      <a:pt x="18" y="29"/>
                      <a:pt x="15" y="31"/>
                      <a:pt x="13" y="33"/>
                    </a:cubicBezTo>
                    <a:cubicBezTo>
                      <a:pt x="9" y="37"/>
                      <a:pt x="4" y="40"/>
                      <a:pt x="0" y="44"/>
                    </a:cubicBezTo>
                    <a:cubicBezTo>
                      <a:pt x="168" y="44"/>
                      <a:pt x="168" y="44"/>
                      <a:pt x="168" y="44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0" y="6"/>
                      <a:pt x="40" y="12"/>
                      <a:pt x="31" y="19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5" name="Oval 111"/>
              <p:cNvSpPr>
                <a:spLocks noChangeArrowheads="1"/>
              </p:cNvSpPr>
              <p:nvPr/>
            </p:nvSpPr>
            <p:spPr bwMode="auto">
              <a:xfrm>
                <a:off x="1795" y="1868"/>
                <a:ext cx="65" cy="65"/>
              </a:xfrm>
              <a:prstGeom prst="ellipse">
                <a:avLst/>
              </a:prstGeom>
              <a:solidFill>
                <a:srgbClr val="FE97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6" name="Freeform 112"/>
              <p:cNvSpPr>
                <a:spLocks/>
              </p:cNvSpPr>
              <p:nvPr/>
            </p:nvSpPr>
            <p:spPr bwMode="auto">
              <a:xfrm>
                <a:off x="1809" y="1881"/>
                <a:ext cx="51" cy="52"/>
              </a:xfrm>
              <a:custGeom>
                <a:avLst/>
                <a:gdLst>
                  <a:gd name="T0" fmla="*/ 17 w 37"/>
                  <a:gd name="T1" fmla="*/ 21 h 38"/>
                  <a:gd name="T2" fmla="*/ 0 w 37"/>
                  <a:gd name="T3" fmla="*/ 34 h 38"/>
                  <a:gd name="T4" fmla="*/ 13 w 37"/>
                  <a:gd name="T5" fmla="*/ 38 h 38"/>
                  <a:gd name="T6" fmla="*/ 37 w 37"/>
                  <a:gd name="T7" fmla="*/ 14 h 38"/>
                  <a:gd name="T8" fmla="*/ 32 w 37"/>
                  <a:gd name="T9" fmla="*/ 0 h 38"/>
                  <a:gd name="T10" fmla="*/ 17 w 37"/>
                  <a:gd name="T11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7" y="21"/>
                    </a:moveTo>
                    <a:cubicBezTo>
                      <a:pt x="12" y="26"/>
                      <a:pt x="6" y="30"/>
                      <a:pt x="0" y="34"/>
                    </a:cubicBezTo>
                    <a:cubicBezTo>
                      <a:pt x="4" y="36"/>
                      <a:pt x="8" y="38"/>
                      <a:pt x="13" y="38"/>
                    </a:cubicBezTo>
                    <a:cubicBezTo>
                      <a:pt x="26" y="38"/>
                      <a:pt x="37" y="27"/>
                      <a:pt x="37" y="14"/>
                    </a:cubicBezTo>
                    <a:cubicBezTo>
                      <a:pt x="37" y="9"/>
                      <a:pt x="35" y="4"/>
                      <a:pt x="32" y="0"/>
                    </a:cubicBezTo>
                    <a:cubicBezTo>
                      <a:pt x="28" y="8"/>
                      <a:pt x="23" y="15"/>
                      <a:pt x="17" y="21"/>
                    </a:cubicBezTo>
                    <a:close/>
                  </a:path>
                </a:pathLst>
              </a:custGeom>
              <a:solidFill>
                <a:srgbClr val="F771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7" name="Freeform 113"/>
              <p:cNvSpPr>
                <a:spLocks noEditPoints="1"/>
              </p:cNvSpPr>
              <p:nvPr/>
            </p:nvSpPr>
            <p:spPr bwMode="auto">
              <a:xfrm>
                <a:off x="1631" y="1465"/>
                <a:ext cx="376" cy="376"/>
              </a:xfrm>
              <a:custGeom>
                <a:avLst/>
                <a:gdLst>
                  <a:gd name="T0" fmla="*/ 144 w 273"/>
                  <a:gd name="T1" fmla="*/ 4 h 273"/>
                  <a:gd name="T2" fmla="*/ 4 w 273"/>
                  <a:gd name="T3" fmla="*/ 130 h 273"/>
                  <a:gd name="T4" fmla="*/ 129 w 273"/>
                  <a:gd name="T5" fmla="*/ 270 h 273"/>
                  <a:gd name="T6" fmla="*/ 269 w 273"/>
                  <a:gd name="T7" fmla="*/ 144 h 273"/>
                  <a:gd name="T8" fmla="*/ 144 w 273"/>
                  <a:gd name="T9" fmla="*/ 4 h 273"/>
                  <a:gd name="T10" fmla="*/ 130 w 273"/>
                  <a:gd name="T11" fmla="*/ 258 h 273"/>
                  <a:gd name="T12" fmla="*/ 15 w 273"/>
                  <a:gd name="T13" fmla="*/ 130 h 273"/>
                  <a:gd name="T14" fmla="*/ 143 w 273"/>
                  <a:gd name="T15" fmla="*/ 15 h 273"/>
                  <a:gd name="T16" fmla="*/ 258 w 273"/>
                  <a:gd name="T17" fmla="*/ 143 h 273"/>
                  <a:gd name="T18" fmla="*/ 130 w 273"/>
                  <a:gd name="T19" fmla="*/ 25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3" h="273">
                    <a:moveTo>
                      <a:pt x="144" y="4"/>
                    </a:moveTo>
                    <a:cubicBezTo>
                      <a:pt x="70" y="0"/>
                      <a:pt x="8" y="56"/>
                      <a:pt x="4" y="130"/>
                    </a:cubicBezTo>
                    <a:cubicBezTo>
                      <a:pt x="0" y="203"/>
                      <a:pt x="56" y="266"/>
                      <a:pt x="129" y="270"/>
                    </a:cubicBezTo>
                    <a:cubicBezTo>
                      <a:pt x="203" y="273"/>
                      <a:pt x="265" y="217"/>
                      <a:pt x="269" y="144"/>
                    </a:cubicBezTo>
                    <a:cubicBezTo>
                      <a:pt x="273" y="71"/>
                      <a:pt x="217" y="8"/>
                      <a:pt x="144" y="4"/>
                    </a:cubicBezTo>
                    <a:close/>
                    <a:moveTo>
                      <a:pt x="130" y="258"/>
                    </a:moveTo>
                    <a:cubicBezTo>
                      <a:pt x="63" y="255"/>
                      <a:pt x="11" y="197"/>
                      <a:pt x="15" y="130"/>
                    </a:cubicBezTo>
                    <a:cubicBezTo>
                      <a:pt x="19" y="63"/>
                      <a:pt x="76" y="12"/>
                      <a:pt x="143" y="15"/>
                    </a:cubicBezTo>
                    <a:cubicBezTo>
                      <a:pt x="210" y="19"/>
                      <a:pt x="262" y="76"/>
                      <a:pt x="258" y="143"/>
                    </a:cubicBezTo>
                    <a:cubicBezTo>
                      <a:pt x="254" y="210"/>
                      <a:pt x="197" y="262"/>
                      <a:pt x="130" y="258"/>
                    </a:cubicBezTo>
                    <a:close/>
                  </a:path>
                </a:pathLst>
              </a:custGeom>
              <a:solidFill>
                <a:srgbClr val="FCB5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8" name="Freeform 114"/>
              <p:cNvSpPr>
                <a:spLocks noEditPoints="1"/>
              </p:cNvSpPr>
              <p:nvPr/>
            </p:nvSpPr>
            <p:spPr bwMode="auto">
              <a:xfrm>
                <a:off x="1647" y="1481"/>
                <a:ext cx="345" cy="344"/>
              </a:xfrm>
              <a:custGeom>
                <a:avLst/>
                <a:gdLst>
                  <a:gd name="T0" fmla="*/ 132 w 251"/>
                  <a:gd name="T1" fmla="*/ 3 h 250"/>
                  <a:gd name="T2" fmla="*/ 4 w 251"/>
                  <a:gd name="T3" fmla="*/ 118 h 250"/>
                  <a:gd name="T4" fmla="*/ 119 w 251"/>
                  <a:gd name="T5" fmla="*/ 246 h 250"/>
                  <a:gd name="T6" fmla="*/ 247 w 251"/>
                  <a:gd name="T7" fmla="*/ 131 h 250"/>
                  <a:gd name="T8" fmla="*/ 132 w 251"/>
                  <a:gd name="T9" fmla="*/ 3 h 250"/>
                  <a:gd name="T10" fmla="*/ 119 w 251"/>
                  <a:gd name="T11" fmla="*/ 238 h 250"/>
                  <a:gd name="T12" fmla="*/ 12 w 251"/>
                  <a:gd name="T13" fmla="*/ 119 h 250"/>
                  <a:gd name="T14" fmla="*/ 132 w 251"/>
                  <a:gd name="T15" fmla="*/ 11 h 250"/>
                  <a:gd name="T16" fmla="*/ 239 w 251"/>
                  <a:gd name="T17" fmla="*/ 131 h 250"/>
                  <a:gd name="T18" fmla="*/ 119 w 251"/>
                  <a:gd name="T19" fmla="*/ 238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1" h="250">
                    <a:moveTo>
                      <a:pt x="132" y="3"/>
                    </a:moveTo>
                    <a:cubicBezTo>
                      <a:pt x="65" y="0"/>
                      <a:pt x="8" y="51"/>
                      <a:pt x="4" y="118"/>
                    </a:cubicBezTo>
                    <a:cubicBezTo>
                      <a:pt x="0" y="185"/>
                      <a:pt x="52" y="243"/>
                      <a:pt x="119" y="246"/>
                    </a:cubicBezTo>
                    <a:cubicBezTo>
                      <a:pt x="186" y="250"/>
                      <a:pt x="243" y="198"/>
                      <a:pt x="247" y="131"/>
                    </a:cubicBezTo>
                    <a:cubicBezTo>
                      <a:pt x="251" y="64"/>
                      <a:pt x="199" y="7"/>
                      <a:pt x="132" y="3"/>
                    </a:cubicBezTo>
                    <a:close/>
                    <a:moveTo>
                      <a:pt x="119" y="238"/>
                    </a:moveTo>
                    <a:cubicBezTo>
                      <a:pt x="57" y="235"/>
                      <a:pt x="9" y="181"/>
                      <a:pt x="12" y="119"/>
                    </a:cubicBezTo>
                    <a:cubicBezTo>
                      <a:pt x="15" y="56"/>
                      <a:pt x="69" y="8"/>
                      <a:pt x="132" y="11"/>
                    </a:cubicBezTo>
                    <a:cubicBezTo>
                      <a:pt x="194" y="15"/>
                      <a:pt x="242" y="68"/>
                      <a:pt x="239" y="131"/>
                    </a:cubicBezTo>
                    <a:cubicBezTo>
                      <a:pt x="236" y="194"/>
                      <a:pt x="182" y="242"/>
                      <a:pt x="119" y="238"/>
                    </a:cubicBezTo>
                    <a:close/>
                  </a:path>
                </a:pathLst>
              </a:custGeom>
              <a:solidFill>
                <a:srgbClr val="FE8C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0" name="Freeform 115"/>
              <p:cNvSpPr>
                <a:spLocks/>
              </p:cNvSpPr>
              <p:nvPr/>
            </p:nvSpPr>
            <p:spPr bwMode="auto">
              <a:xfrm>
                <a:off x="1659" y="1492"/>
                <a:ext cx="320" cy="322"/>
              </a:xfrm>
              <a:custGeom>
                <a:avLst/>
                <a:gdLst>
                  <a:gd name="T0" fmla="*/ 123 w 233"/>
                  <a:gd name="T1" fmla="*/ 3 h 234"/>
                  <a:gd name="T2" fmla="*/ 3 w 233"/>
                  <a:gd name="T3" fmla="*/ 111 h 234"/>
                  <a:gd name="T4" fmla="*/ 110 w 233"/>
                  <a:gd name="T5" fmla="*/ 230 h 234"/>
                  <a:gd name="T6" fmla="*/ 230 w 233"/>
                  <a:gd name="T7" fmla="*/ 123 h 234"/>
                  <a:gd name="T8" fmla="*/ 123 w 233"/>
                  <a:gd name="T9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3" h="234">
                    <a:moveTo>
                      <a:pt x="123" y="3"/>
                    </a:moveTo>
                    <a:cubicBezTo>
                      <a:pt x="60" y="0"/>
                      <a:pt x="6" y="48"/>
                      <a:pt x="3" y="111"/>
                    </a:cubicBezTo>
                    <a:cubicBezTo>
                      <a:pt x="0" y="173"/>
                      <a:pt x="48" y="227"/>
                      <a:pt x="110" y="230"/>
                    </a:cubicBezTo>
                    <a:cubicBezTo>
                      <a:pt x="173" y="234"/>
                      <a:pt x="227" y="186"/>
                      <a:pt x="230" y="123"/>
                    </a:cubicBezTo>
                    <a:cubicBezTo>
                      <a:pt x="233" y="60"/>
                      <a:pt x="185" y="7"/>
                      <a:pt x="123" y="3"/>
                    </a:cubicBezTo>
                    <a:close/>
                  </a:path>
                </a:pathLst>
              </a:custGeom>
              <a:solidFill>
                <a:srgbClr val="F7DF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1" name="Freeform 116"/>
              <p:cNvSpPr>
                <a:spLocks/>
              </p:cNvSpPr>
              <p:nvPr/>
            </p:nvSpPr>
            <p:spPr bwMode="auto">
              <a:xfrm>
                <a:off x="1809" y="1513"/>
                <a:ext cx="34" cy="33"/>
              </a:xfrm>
              <a:custGeom>
                <a:avLst/>
                <a:gdLst>
                  <a:gd name="T0" fmla="*/ 18 w 34"/>
                  <a:gd name="T1" fmla="*/ 0 h 33"/>
                  <a:gd name="T2" fmla="*/ 22 w 34"/>
                  <a:gd name="T3" fmla="*/ 11 h 33"/>
                  <a:gd name="T4" fmla="*/ 34 w 34"/>
                  <a:gd name="T5" fmla="*/ 14 h 33"/>
                  <a:gd name="T6" fmla="*/ 25 w 34"/>
                  <a:gd name="T7" fmla="*/ 22 h 33"/>
                  <a:gd name="T8" fmla="*/ 26 w 34"/>
                  <a:gd name="T9" fmla="*/ 33 h 33"/>
                  <a:gd name="T10" fmla="*/ 16 w 34"/>
                  <a:gd name="T11" fmla="*/ 27 h 33"/>
                  <a:gd name="T12" fmla="*/ 5 w 34"/>
                  <a:gd name="T13" fmla="*/ 32 h 33"/>
                  <a:gd name="T14" fmla="*/ 8 w 34"/>
                  <a:gd name="T15" fmla="*/ 21 h 33"/>
                  <a:gd name="T16" fmla="*/ 0 w 34"/>
                  <a:gd name="T17" fmla="*/ 12 h 33"/>
                  <a:gd name="T18" fmla="*/ 12 w 34"/>
                  <a:gd name="T19" fmla="*/ 11 h 33"/>
                  <a:gd name="T20" fmla="*/ 18 w 34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18" y="0"/>
                    </a:moveTo>
                    <a:lnTo>
                      <a:pt x="22" y="11"/>
                    </a:lnTo>
                    <a:lnTo>
                      <a:pt x="34" y="14"/>
                    </a:lnTo>
                    <a:lnTo>
                      <a:pt x="25" y="22"/>
                    </a:lnTo>
                    <a:lnTo>
                      <a:pt x="26" y="33"/>
                    </a:lnTo>
                    <a:lnTo>
                      <a:pt x="16" y="27"/>
                    </a:lnTo>
                    <a:lnTo>
                      <a:pt x="5" y="32"/>
                    </a:lnTo>
                    <a:lnTo>
                      <a:pt x="8" y="21"/>
                    </a:lnTo>
                    <a:lnTo>
                      <a:pt x="0" y="12"/>
                    </a:lnTo>
                    <a:lnTo>
                      <a:pt x="12" y="1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2" name="Freeform 117"/>
              <p:cNvSpPr>
                <a:spLocks/>
              </p:cNvSpPr>
              <p:nvPr/>
            </p:nvSpPr>
            <p:spPr bwMode="auto">
              <a:xfrm>
                <a:off x="1795" y="1762"/>
                <a:ext cx="35" cy="33"/>
              </a:xfrm>
              <a:custGeom>
                <a:avLst/>
                <a:gdLst>
                  <a:gd name="T0" fmla="*/ 17 w 35"/>
                  <a:gd name="T1" fmla="*/ 33 h 33"/>
                  <a:gd name="T2" fmla="*/ 22 w 35"/>
                  <a:gd name="T3" fmla="*/ 22 h 33"/>
                  <a:gd name="T4" fmla="*/ 35 w 35"/>
                  <a:gd name="T5" fmla="*/ 21 h 33"/>
                  <a:gd name="T6" fmla="*/ 26 w 35"/>
                  <a:gd name="T7" fmla="*/ 13 h 33"/>
                  <a:gd name="T8" fmla="*/ 29 w 35"/>
                  <a:gd name="T9" fmla="*/ 2 h 33"/>
                  <a:gd name="T10" fmla="*/ 18 w 35"/>
                  <a:gd name="T11" fmla="*/ 6 h 33"/>
                  <a:gd name="T12" fmla="*/ 8 w 35"/>
                  <a:gd name="T13" fmla="*/ 0 h 33"/>
                  <a:gd name="T14" fmla="*/ 10 w 35"/>
                  <a:gd name="T15" fmla="*/ 11 h 33"/>
                  <a:gd name="T16" fmla="*/ 0 w 35"/>
                  <a:gd name="T17" fmla="*/ 19 h 33"/>
                  <a:gd name="T18" fmla="*/ 13 w 35"/>
                  <a:gd name="T19" fmla="*/ 22 h 33"/>
                  <a:gd name="T20" fmla="*/ 17 w 35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3">
                    <a:moveTo>
                      <a:pt x="17" y="33"/>
                    </a:moveTo>
                    <a:lnTo>
                      <a:pt x="22" y="22"/>
                    </a:lnTo>
                    <a:lnTo>
                      <a:pt x="35" y="21"/>
                    </a:lnTo>
                    <a:lnTo>
                      <a:pt x="26" y="13"/>
                    </a:lnTo>
                    <a:lnTo>
                      <a:pt x="29" y="2"/>
                    </a:lnTo>
                    <a:lnTo>
                      <a:pt x="18" y="6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3" y="22"/>
                    </a:lnTo>
                    <a:lnTo>
                      <a:pt x="17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3" name="Freeform 118"/>
              <p:cNvSpPr>
                <a:spLocks/>
              </p:cNvSpPr>
              <p:nvPr/>
            </p:nvSpPr>
            <p:spPr bwMode="auto">
              <a:xfrm>
                <a:off x="1765" y="1520"/>
                <a:ext cx="33" cy="33"/>
              </a:xfrm>
              <a:custGeom>
                <a:avLst/>
                <a:gdLst>
                  <a:gd name="T0" fmla="*/ 14 w 33"/>
                  <a:gd name="T1" fmla="*/ 0 h 33"/>
                  <a:gd name="T2" fmla="*/ 22 w 33"/>
                  <a:gd name="T3" fmla="*/ 8 h 33"/>
                  <a:gd name="T4" fmla="*/ 33 w 33"/>
                  <a:gd name="T5" fmla="*/ 7 h 33"/>
                  <a:gd name="T6" fmla="*/ 27 w 33"/>
                  <a:gd name="T7" fmla="*/ 16 h 33"/>
                  <a:gd name="T8" fmla="*/ 33 w 33"/>
                  <a:gd name="T9" fmla="*/ 27 h 33"/>
                  <a:gd name="T10" fmla="*/ 21 w 33"/>
                  <a:gd name="T11" fmla="*/ 25 h 33"/>
                  <a:gd name="T12" fmla="*/ 12 w 33"/>
                  <a:gd name="T13" fmla="*/ 33 h 33"/>
                  <a:gd name="T14" fmla="*/ 11 w 33"/>
                  <a:gd name="T15" fmla="*/ 22 h 33"/>
                  <a:gd name="T16" fmla="*/ 0 w 33"/>
                  <a:gd name="T17" fmla="*/ 16 h 33"/>
                  <a:gd name="T18" fmla="*/ 11 w 33"/>
                  <a:gd name="T19" fmla="*/ 11 h 33"/>
                  <a:gd name="T20" fmla="*/ 14 w 33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14" y="0"/>
                    </a:moveTo>
                    <a:lnTo>
                      <a:pt x="22" y="8"/>
                    </a:lnTo>
                    <a:lnTo>
                      <a:pt x="33" y="7"/>
                    </a:lnTo>
                    <a:lnTo>
                      <a:pt x="27" y="16"/>
                    </a:lnTo>
                    <a:lnTo>
                      <a:pt x="33" y="27"/>
                    </a:lnTo>
                    <a:lnTo>
                      <a:pt x="21" y="25"/>
                    </a:lnTo>
                    <a:lnTo>
                      <a:pt x="12" y="33"/>
                    </a:lnTo>
                    <a:lnTo>
                      <a:pt x="11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4" name="Freeform 119"/>
              <p:cNvSpPr>
                <a:spLocks/>
              </p:cNvSpPr>
              <p:nvPr/>
            </p:nvSpPr>
            <p:spPr bwMode="auto">
              <a:xfrm>
                <a:off x="1841" y="1755"/>
                <a:ext cx="31" cy="33"/>
              </a:xfrm>
              <a:custGeom>
                <a:avLst/>
                <a:gdLst>
                  <a:gd name="T0" fmla="*/ 19 w 31"/>
                  <a:gd name="T1" fmla="*/ 33 h 33"/>
                  <a:gd name="T2" fmla="*/ 22 w 31"/>
                  <a:gd name="T3" fmla="*/ 22 h 33"/>
                  <a:gd name="T4" fmla="*/ 31 w 31"/>
                  <a:gd name="T5" fmla="*/ 17 h 33"/>
                  <a:gd name="T6" fmla="*/ 22 w 31"/>
                  <a:gd name="T7" fmla="*/ 11 h 33"/>
                  <a:gd name="T8" fmla="*/ 20 w 31"/>
                  <a:gd name="T9" fmla="*/ 0 h 33"/>
                  <a:gd name="T10" fmla="*/ 12 w 31"/>
                  <a:gd name="T11" fmla="*/ 9 h 33"/>
                  <a:gd name="T12" fmla="*/ 0 w 31"/>
                  <a:gd name="T13" fmla="*/ 6 h 33"/>
                  <a:gd name="T14" fmla="*/ 5 w 31"/>
                  <a:gd name="T15" fmla="*/ 17 h 33"/>
                  <a:gd name="T16" fmla="*/ 0 w 31"/>
                  <a:gd name="T17" fmla="*/ 26 h 33"/>
                  <a:gd name="T18" fmla="*/ 11 w 31"/>
                  <a:gd name="T19" fmla="*/ 25 h 33"/>
                  <a:gd name="T20" fmla="*/ 19 w 31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19" y="33"/>
                    </a:moveTo>
                    <a:lnTo>
                      <a:pt x="22" y="22"/>
                    </a:lnTo>
                    <a:lnTo>
                      <a:pt x="31" y="17"/>
                    </a:lnTo>
                    <a:lnTo>
                      <a:pt x="22" y="11"/>
                    </a:lnTo>
                    <a:lnTo>
                      <a:pt x="20" y="0"/>
                    </a:lnTo>
                    <a:lnTo>
                      <a:pt x="12" y="9"/>
                    </a:lnTo>
                    <a:lnTo>
                      <a:pt x="0" y="6"/>
                    </a:lnTo>
                    <a:lnTo>
                      <a:pt x="5" y="17"/>
                    </a:lnTo>
                    <a:lnTo>
                      <a:pt x="0" y="26"/>
                    </a:lnTo>
                    <a:lnTo>
                      <a:pt x="11" y="25"/>
                    </a:lnTo>
                    <a:lnTo>
                      <a:pt x="19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5" name="Freeform 120"/>
              <p:cNvSpPr>
                <a:spLocks/>
              </p:cNvSpPr>
              <p:nvPr/>
            </p:nvSpPr>
            <p:spPr bwMode="auto">
              <a:xfrm>
                <a:off x="1728" y="1540"/>
                <a:ext cx="34" cy="34"/>
              </a:xfrm>
              <a:custGeom>
                <a:avLst/>
                <a:gdLst>
                  <a:gd name="T0" fmla="*/ 7 w 34"/>
                  <a:gd name="T1" fmla="*/ 2 h 34"/>
                  <a:gd name="T2" fmla="*/ 18 w 34"/>
                  <a:gd name="T3" fmla="*/ 7 h 34"/>
                  <a:gd name="T4" fmla="*/ 27 w 34"/>
                  <a:gd name="T5" fmla="*/ 0 h 34"/>
                  <a:gd name="T6" fmla="*/ 26 w 34"/>
                  <a:gd name="T7" fmla="*/ 13 h 34"/>
                  <a:gd name="T8" fmla="*/ 34 w 34"/>
                  <a:gd name="T9" fmla="*/ 21 h 34"/>
                  <a:gd name="T10" fmla="*/ 23 w 34"/>
                  <a:gd name="T11" fmla="*/ 22 h 34"/>
                  <a:gd name="T12" fmla="*/ 18 w 34"/>
                  <a:gd name="T13" fmla="*/ 34 h 34"/>
                  <a:gd name="T14" fmla="*/ 12 w 34"/>
                  <a:gd name="T15" fmla="*/ 22 h 34"/>
                  <a:gd name="T16" fmla="*/ 0 w 34"/>
                  <a:gd name="T17" fmla="*/ 21 h 34"/>
                  <a:gd name="T18" fmla="*/ 9 w 34"/>
                  <a:gd name="T19" fmla="*/ 13 h 34"/>
                  <a:gd name="T20" fmla="*/ 7 w 34"/>
                  <a:gd name="T21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4">
                    <a:moveTo>
                      <a:pt x="7" y="2"/>
                    </a:moveTo>
                    <a:lnTo>
                      <a:pt x="18" y="7"/>
                    </a:lnTo>
                    <a:lnTo>
                      <a:pt x="27" y="0"/>
                    </a:lnTo>
                    <a:lnTo>
                      <a:pt x="26" y="13"/>
                    </a:lnTo>
                    <a:lnTo>
                      <a:pt x="34" y="21"/>
                    </a:lnTo>
                    <a:lnTo>
                      <a:pt x="23" y="22"/>
                    </a:lnTo>
                    <a:lnTo>
                      <a:pt x="18" y="34"/>
                    </a:lnTo>
                    <a:lnTo>
                      <a:pt x="12" y="22"/>
                    </a:lnTo>
                    <a:lnTo>
                      <a:pt x="0" y="21"/>
                    </a:lnTo>
                    <a:lnTo>
                      <a:pt x="9" y="13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6" name="Freeform 121"/>
              <p:cNvSpPr>
                <a:spLocks/>
              </p:cNvSpPr>
              <p:nvPr/>
            </p:nvSpPr>
            <p:spPr bwMode="auto">
              <a:xfrm>
                <a:off x="1876" y="1735"/>
                <a:ext cx="33" cy="33"/>
              </a:xfrm>
              <a:custGeom>
                <a:avLst/>
                <a:gdLst>
                  <a:gd name="T0" fmla="*/ 28 w 33"/>
                  <a:gd name="T1" fmla="*/ 31 h 33"/>
                  <a:gd name="T2" fmla="*/ 25 w 33"/>
                  <a:gd name="T3" fmla="*/ 20 h 33"/>
                  <a:gd name="T4" fmla="*/ 33 w 33"/>
                  <a:gd name="T5" fmla="*/ 12 h 33"/>
                  <a:gd name="T6" fmla="*/ 22 w 33"/>
                  <a:gd name="T7" fmla="*/ 11 h 33"/>
                  <a:gd name="T8" fmla="*/ 17 w 33"/>
                  <a:gd name="T9" fmla="*/ 0 h 33"/>
                  <a:gd name="T10" fmla="*/ 11 w 33"/>
                  <a:gd name="T11" fmla="*/ 11 h 33"/>
                  <a:gd name="T12" fmla="*/ 0 w 33"/>
                  <a:gd name="T13" fmla="*/ 12 h 33"/>
                  <a:gd name="T14" fmla="*/ 9 w 33"/>
                  <a:gd name="T15" fmla="*/ 20 h 33"/>
                  <a:gd name="T16" fmla="*/ 7 w 33"/>
                  <a:gd name="T17" fmla="*/ 33 h 33"/>
                  <a:gd name="T18" fmla="*/ 17 w 33"/>
                  <a:gd name="T19" fmla="*/ 26 h 33"/>
                  <a:gd name="T20" fmla="*/ 28 w 33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8" y="31"/>
                    </a:moveTo>
                    <a:lnTo>
                      <a:pt x="25" y="20"/>
                    </a:lnTo>
                    <a:lnTo>
                      <a:pt x="33" y="12"/>
                    </a:lnTo>
                    <a:lnTo>
                      <a:pt x="22" y="11"/>
                    </a:lnTo>
                    <a:lnTo>
                      <a:pt x="17" y="0"/>
                    </a:lnTo>
                    <a:lnTo>
                      <a:pt x="11" y="11"/>
                    </a:lnTo>
                    <a:lnTo>
                      <a:pt x="0" y="12"/>
                    </a:lnTo>
                    <a:lnTo>
                      <a:pt x="9" y="20"/>
                    </a:lnTo>
                    <a:lnTo>
                      <a:pt x="7" y="33"/>
                    </a:lnTo>
                    <a:lnTo>
                      <a:pt x="17" y="26"/>
                    </a:lnTo>
                    <a:lnTo>
                      <a:pt x="28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7" name="Freeform 122"/>
              <p:cNvSpPr>
                <a:spLocks/>
              </p:cNvSpPr>
              <p:nvPr/>
            </p:nvSpPr>
            <p:spPr bwMode="auto">
              <a:xfrm>
                <a:off x="1702" y="1569"/>
                <a:ext cx="33" cy="35"/>
              </a:xfrm>
              <a:custGeom>
                <a:avLst/>
                <a:gdLst>
                  <a:gd name="T0" fmla="*/ 0 w 33"/>
                  <a:gd name="T1" fmla="*/ 9 h 35"/>
                  <a:gd name="T2" fmla="*/ 11 w 33"/>
                  <a:gd name="T3" fmla="*/ 10 h 35"/>
                  <a:gd name="T4" fmla="*/ 19 w 33"/>
                  <a:gd name="T5" fmla="*/ 0 h 35"/>
                  <a:gd name="T6" fmla="*/ 22 w 33"/>
                  <a:gd name="T7" fmla="*/ 13 h 35"/>
                  <a:gd name="T8" fmla="*/ 33 w 33"/>
                  <a:gd name="T9" fmla="*/ 17 h 35"/>
                  <a:gd name="T10" fmla="*/ 22 w 33"/>
                  <a:gd name="T11" fmla="*/ 22 h 35"/>
                  <a:gd name="T12" fmla="*/ 20 w 33"/>
                  <a:gd name="T13" fmla="*/ 35 h 35"/>
                  <a:gd name="T14" fmla="*/ 12 w 33"/>
                  <a:gd name="T15" fmla="*/ 27 h 35"/>
                  <a:gd name="T16" fmla="*/ 0 w 33"/>
                  <a:gd name="T17" fmla="*/ 29 h 35"/>
                  <a:gd name="T18" fmla="*/ 5 w 33"/>
                  <a:gd name="T19" fmla="*/ 18 h 35"/>
                  <a:gd name="T20" fmla="*/ 0 w 33"/>
                  <a:gd name="T21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0" y="9"/>
                    </a:moveTo>
                    <a:lnTo>
                      <a:pt x="11" y="10"/>
                    </a:lnTo>
                    <a:lnTo>
                      <a:pt x="19" y="0"/>
                    </a:lnTo>
                    <a:lnTo>
                      <a:pt x="22" y="13"/>
                    </a:lnTo>
                    <a:lnTo>
                      <a:pt x="33" y="17"/>
                    </a:lnTo>
                    <a:lnTo>
                      <a:pt x="22" y="22"/>
                    </a:lnTo>
                    <a:lnTo>
                      <a:pt x="20" y="35"/>
                    </a:lnTo>
                    <a:lnTo>
                      <a:pt x="12" y="27"/>
                    </a:lnTo>
                    <a:lnTo>
                      <a:pt x="0" y="29"/>
                    </a:lnTo>
                    <a:lnTo>
                      <a:pt x="5" y="18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8" name="Freeform 123"/>
              <p:cNvSpPr>
                <a:spLocks/>
              </p:cNvSpPr>
              <p:nvPr/>
            </p:nvSpPr>
            <p:spPr bwMode="auto">
              <a:xfrm>
                <a:off x="1904" y="1704"/>
                <a:ext cx="33" cy="35"/>
              </a:xfrm>
              <a:custGeom>
                <a:avLst/>
                <a:gdLst>
                  <a:gd name="T0" fmla="*/ 33 w 33"/>
                  <a:gd name="T1" fmla="*/ 26 h 35"/>
                  <a:gd name="T2" fmla="*/ 27 w 33"/>
                  <a:gd name="T3" fmla="*/ 17 h 35"/>
                  <a:gd name="T4" fmla="*/ 31 w 33"/>
                  <a:gd name="T5" fmla="*/ 6 h 35"/>
                  <a:gd name="T6" fmla="*/ 20 w 33"/>
                  <a:gd name="T7" fmla="*/ 9 h 35"/>
                  <a:gd name="T8" fmla="*/ 12 w 33"/>
                  <a:gd name="T9" fmla="*/ 0 h 35"/>
                  <a:gd name="T10" fmla="*/ 11 w 33"/>
                  <a:gd name="T11" fmla="*/ 13 h 35"/>
                  <a:gd name="T12" fmla="*/ 0 w 33"/>
                  <a:gd name="T13" fmla="*/ 18 h 35"/>
                  <a:gd name="T14" fmla="*/ 11 w 33"/>
                  <a:gd name="T15" fmla="*/ 22 h 35"/>
                  <a:gd name="T16" fmla="*/ 14 w 33"/>
                  <a:gd name="T17" fmla="*/ 35 h 35"/>
                  <a:gd name="T18" fmla="*/ 22 w 33"/>
                  <a:gd name="T19" fmla="*/ 25 h 35"/>
                  <a:gd name="T20" fmla="*/ 33 w 33"/>
                  <a:gd name="T21" fmla="*/ 2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33" y="26"/>
                    </a:moveTo>
                    <a:lnTo>
                      <a:pt x="27" y="17"/>
                    </a:lnTo>
                    <a:lnTo>
                      <a:pt x="31" y="6"/>
                    </a:lnTo>
                    <a:lnTo>
                      <a:pt x="20" y="9"/>
                    </a:lnTo>
                    <a:lnTo>
                      <a:pt x="12" y="0"/>
                    </a:lnTo>
                    <a:lnTo>
                      <a:pt x="11" y="13"/>
                    </a:lnTo>
                    <a:lnTo>
                      <a:pt x="0" y="18"/>
                    </a:lnTo>
                    <a:lnTo>
                      <a:pt x="11" y="22"/>
                    </a:lnTo>
                    <a:lnTo>
                      <a:pt x="14" y="35"/>
                    </a:lnTo>
                    <a:lnTo>
                      <a:pt x="22" y="25"/>
                    </a:lnTo>
                    <a:lnTo>
                      <a:pt x="33" y="26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9" name="Freeform 124"/>
              <p:cNvSpPr>
                <a:spLocks/>
              </p:cNvSpPr>
              <p:nvPr/>
            </p:nvSpPr>
            <p:spPr bwMode="auto">
              <a:xfrm>
                <a:off x="1682" y="1608"/>
                <a:ext cx="33" cy="33"/>
              </a:xfrm>
              <a:custGeom>
                <a:avLst/>
                <a:gdLst>
                  <a:gd name="T0" fmla="*/ 0 w 33"/>
                  <a:gd name="T1" fmla="*/ 14 h 33"/>
                  <a:gd name="T2" fmla="*/ 11 w 33"/>
                  <a:gd name="T3" fmla="*/ 11 h 33"/>
                  <a:gd name="T4" fmla="*/ 15 w 33"/>
                  <a:gd name="T5" fmla="*/ 0 h 33"/>
                  <a:gd name="T6" fmla="*/ 22 w 33"/>
                  <a:gd name="T7" fmla="*/ 11 h 33"/>
                  <a:gd name="T8" fmla="*/ 33 w 33"/>
                  <a:gd name="T9" fmla="*/ 11 h 33"/>
                  <a:gd name="T10" fmla="*/ 26 w 33"/>
                  <a:gd name="T11" fmla="*/ 21 h 33"/>
                  <a:gd name="T12" fmla="*/ 29 w 33"/>
                  <a:gd name="T13" fmla="*/ 32 h 33"/>
                  <a:gd name="T14" fmla="*/ 18 w 33"/>
                  <a:gd name="T15" fmla="*/ 27 h 33"/>
                  <a:gd name="T16" fmla="*/ 9 w 33"/>
                  <a:gd name="T17" fmla="*/ 33 h 33"/>
                  <a:gd name="T18" fmla="*/ 9 w 33"/>
                  <a:gd name="T19" fmla="*/ 22 h 33"/>
                  <a:gd name="T20" fmla="*/ 0 w 33"/>
                  <a:gd name="T21" fmla="*/ 1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4"/>
                    </a:moveTo>
                    <a:lnTo>
                      <a:pt x="11" y="11"/>
                    </a:lnTo>
                    <a:lnTo>
                      <a:pt x="15" y="0"/>
                    </a:lnTo>
                    <a:lnTo>
                      <a:pt x="22" y="11"/>
                    </a:lnTo>
                    <a:lnTo>
                      <a:pt x="33" y="11"/>
                    </a:lnTo>
                    <a:lnTo>
                      <a:pt x="26" y="21"/>
                    </a:lnTo>
                    <a:lnTo>
                      <a:pt x="29" y="32"/>
                    </a:lnTo>
                    <a:lnTo>
                      <a:pt x="18" y="27"/>
                    </a:lnTo>
                    <a:lnTo>
                      <a:pt x="9" y="33"/>
                    </a:lnTo>
                    <a:lnTo>
                      <a:pt x="9" y="2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0" name="Freeform 125"/>
              <p:cNvSpPr>
                <a:spLocks/>
              </p:cNvSpPr>
              <p:nvPr/>
            </p:nvSpPr>
            <p:spPr bwMode="auto">
              <a:xfrm>
                <a:off x="1923" y="1667"/>
                <a:ext cx="33" cy="33"/>
              </a:xfrm>
              <a:custGeom>
                <a:avLst/>
                <a:gdLst>
                  <a:gd name="T0" fmla="*/ 33 w 33"/>
                  <a:gd name="T1" fmla="*/ 19 h 33"/>
                  <a:gd name="T2" fmla="*/ 23 w 33"/>
                  <a:gd name="T3" fmla="*/ 11 h 33"/>
                  <a:gd name="T4" fmla="*/ 25 w 33"/>
                  <a:gd name="T5" fmla="*/ 0 h 33"/>
                  <a:gd name="T6" fmla="*/ 15 w 33"/>
                  <a:gd name="T7" fmla="*/ 6 h 33"/>
                  <a:gd name="T8" fmla="*/ 4 w 33"/>
                  <a:gd name="T9" fmla="*/ 2 h 33"/>
                  <a:gd name="T10" fmla="*/ 7 w 33"/>
                  <a:gd name="T11" fmla="*/ 13 h 33"/>
                  <a:gd name="T12" fmla="*/ 0 w 33"/>
                  <a:gd name="T13" fmla="*/ 22 h 33"/>
                  <a:gd name="T14" fmla="*/ 11 w 33"/>
                  <a:gd name="T15" fmla="*/ 22 h 33"/>
                  <a:gd name="T16" fmla="*/ 18 w 33"/>
                  <a:gd name="T17" fmla="*/ 33 h 33"/>
                  <a:gd name="T18" fmla="*/ 22 w 33"/>
                  <a:gd name="T19" fmla="*/ 22 h 33"/>
                  <a:gd name="T20" fmla="*/ 33 w 33"/>
                  <a:gd name="T21" fmla="*/ 1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9"/>
                    </a:moveTo>
                    <a:lnTo>
                      <a:pt x="23" y="11"/>
                    </a:lnTo>
                    <a:lnTo>
                      <a:pt x="25" y="0"/>
                    </a:lnTo>
                    <a:lnTo>
                      <a:pt x="15" y="6"/>
                    </a:lnTo>
                    <a:lnTo>
                      <a:pt x="4" y="2"/>
                    </a:lnTo>
                    <a:lnTo>
                      <a:pt x="7" y="13"/>
                    </a:lnTo>
                    <a:lnTo>
                      <a:pt x="0" y="22"/>
                    </a:lnTo>
                    <a:lnTo>
                      <a:pt x="11" y="22"/>
                    </a:lnTo>
                    <a:lnTo>
                      <a:pt x="18" y="33"/>
                    </a:lnTo>
                    <a:lnTo>
                      <a:pt x="22" y="22"/>
                    </a:lnTo>
                    <a:lnTo>
                      <a:pt x="33" y="1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1" name="Freeform 126"/>
              <p:cNvSpPr>
                <a:spLocks/>
              </p:cNvSpPr>
              <p:nvPr/>
            </p:nvSpPr>
            <p:spPr bwMode="auto">
              <a:xfrm>
                <a:off x="1680" y="1653"/>
                <a:ext cx="33" cy="33"/>
              </a:xfrm>
              <a:custGeom>
                <a:avLst/>
                <a:gdLst>
                  <a:gd name="T0" fmla="*/ 0 w 33"/>
                  <a:gd name="T1" fmla="*/ 18 h 33"/>
                  <a:gd name="T2" fmla="*/ 9 w 33"/>
                  <a:gd name="T3" fmla="*/ 11 h 33"/>
                  <a:gd name="T4" fmla="*/ 9 w 33"/>
                  <a:gd name="T5" fmla="*/ 0 h 33"/>
                  <a:gd name="T6" fmla="*/ 19 w 33"/>
                  <a:gd name="T7" fmla="*/ 7 h 33"/>
                  <a:gd name="T8" fmla="*/ 30 w 33"/>
                  <a:gd name="T9" fmla="*/ 3 h 33"/>
                  <a:gd name="T10" fmla="*/ 26 w 33"/>
                  <a:gd name="T11" fmla="*/ 16 h 33"/>
                  <a:gd name="T12" fmla="*/ 33 w 33"/>
                  <a:gd name="T13" fmla="*/ 25 h 33"/>
                  <a:gd name="T14" fmla="*/ 20 w 33"/>
                  <a:gd name="T15" fmla="*/ 24 h 33"/>
                  <a:gd name="T16" fmla="*/ 13 w 33"/>
                  <a:gd name="T17" fmla="*/ 33 h 33"/>
                  <a:gd name="T18" fmla="*/ 11 w 33"/>
                  <a:gd name="T19" fmla="*/ 22 h 33"/>
                  <a:gd name="T20" fmla="*/ 0 w 33"/>
                  <a:gd name="T21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8"/>
                    </a:moveTo>
                    <a:lnTo>
                      <a:pt x="9" y="11"/>
                    </a:lnTo>
                    <a:lnTo>
                      <a:pt x="9" y="0"/>
                    </a:lnTo>
                    <a:lnTo>
                      <a:pt x="19" y="7"/>
                    </a:lnTo>
                    <a:lnTo>
                      <a:pt x="30" y="3"/>
                    </a:lnTo>
                    <a:lnTo>
                      <a:pt x="26" y="16"/>
                    </a:lnTo>
                    <a:lnTo>
                      <a:pt x="33" y="25"/>
                    </a:lnTo>
                    <a:lnTo>
                      <a:pt x="20" y="24"/>
                    </a:lnTo>
                    <a:lnTo>
                      <a:pt x="13" y="33"/>
                    </a:lnTo>
                    <a:lnTo>
                      <a:pt x="11" y="22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2" name="Freeform 127"/>
              <p:cNvSpPr>
                <a:spLocks/>
              </p:cNvSpPr>
              <p:nvPr/>
            </p:nvSpPr>
            <p:spPr bwMode="auto">
              <a:xfrm>
                <a:off x="1926" y="1622"/>
                <a:ext cx="33" cy="33"/>
              </a:xfrm>
              <a:custGeom>
                <a:avLst/>
                <a:gdLst>
                  <a:gd name="T0" fmla="*/ 33 w 33"/>
                  <a:gd name="T1" fmla="*/ 15 h 33"/>
                  <a:gd name="T2" fmla="*/ 22 w 33"/>
                  <a:gd name="T3" fmla="*/ 11 h 33"/>
                  <a:gd name="T4" fmla="*/ 19 w 33"/>
                  <a:gd name="T5" fmla="*/ 0 h 33"/>
                  <a:gd name="T6" fmla="*/ 11 w 33"/>
                  <a:gd name="T7" fmla="*/ 9 h 33"/>
                  <a:gd name="T8" fmla="*/ 0 w 33"/>
                  <a:gd name="T9" fmla="*/ 8 h 33"/>
                  <a:gd name="T10" fmla="*/ 7 w 33"/>
                  <a:gd name="T11" fmla="*/ 18 h 33"/>
                  <a:gd name="T12" fmla="*/ 3 w 33"/>
                  <a:gd name="T13" fmla="*/ 30 h 33"/>
                  <a:gd name="T14" fmla="*/ 14 w 33"/>
                  <a:gd name="T15" fmla="*/ 26 h 33"/>
                  <a:gd name="T16" fmla="*/ 23 w 33"/>
                  <a:gd name="T17" fmla="*/ 33 h 33"/>
                  <a:gd name="T18" fmla="*/ 23 w 33"/>
                  <a:gd name="T19" fmla="*/ 22 h 33"/>
                  <a:gd name="T20" fmla="*/ 33 w 33"/>
                  <a:gd name="T21" fmla="*/ 15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5"/>
                    </a:moveTo>
                    <a:lnTo>
                      <a:pt x="22" y="11"/>
                    </a:lnTo>
                    <a:lnTo>
                      <a:pt x="19" y="0"/>
                    </a:lnTo>
                    <a:lnTo>
                      <a:pt x="11" y="9"/>
                    </a:lnTo>
                    <a:lnTo>
                      <a:pt x="0" y="8"/>
                    </a:lnTo>
                    <a:lnTo>
                      <a:pt x="7" y="18"/>
                    </a:lnTo>
                    <a:lnTo>
                      <a:pt x="3" y="30"/>
                    </a:lnTo>
                    <a:lnTo>
                      <a:pt x="14" y="26"/>
                    </a:lnTo>
                    <a:lnTo>
                      <a:pt x="23" y="33"/>
                    </a:lnTo>
                    <a:lnTo>
                      <a:pt x="23" y="22"/>
                    </a:lnTo>
                    <a:lnTo>
                      <a:pt x="33" y="1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3" name="Freeform 128"/>
              <p:cNvSpPr>
                <a:spLocks/>
              </p:cNvSpPr>
              <p:nvPr/>
            </p:nvSpPr>
            <p:spPr bwMode="auto">
              <a:xfrm>
                <a:off x="1693" y="1693"/>
                <a:ext cx="35" cy="35"/>
              </a:xfrm>
              <a:custGeom>
                <a:avLst/>
                <a:gdLst>
                  <a:gd name="T0" fmla="*/ 0 w 35"/>
                  <a:gd name="T1" fmla="*/ 25 h 35"/>
                  <a:gd name="T2" fmla="*/ 7 w 35"/>
                  <a:gd name="T3" fmla="*/ 15 h 35"/>
                  <a:gd name="T4" fmla="*/ 4 w 35"/>
                  <a:gd name="T5" fmla="*/ 4 h 35"/>
                  <a:gd name="T6" fmla="*/ 15 w 35"/>
                  <a:gd name="T7" fmla="*/ 9 h 35"/>
                  <a:gd name="T8" fmla="*/ 25 w 35"/>
                  <a:gd name="T9" fmla="*/ 0 h 35"/>
                  <a:gd name="T10" fmla="*/ 25 w 35"/>
                  <a:gd name="T11" fmla="*/ 13 h 35"/>
                  <a:gd name="T12" fmla="*/ 35 w 35"/>
                  <a:gd name="T13" fmla="*/ 20 h 35"/>
                  <a:gd name="T14" fmla="*/ 22 w 35"/>
                  <a:gd name="T15" fmla="*/ 24 h 35"/>
                  <a:gd name="T16" fmla="*/ 20 w 35"/>
                  <a:gd name="T17" fmla="*/ 35 h 35"/>
                  <a:gd name="T18" fmla="*/ 13 w 35"/>
                  <a:gd name="T19" fmla="*/ 25 h 35"/>
                  <a:gd name="T20" fmla="*/ 0 w 35"/>
                  <a:gd name="T21" fmla="*/ 2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5">
                    <a:moveTo>
                      <a:pt x="0" y="25"/>
                    </a:moveTo>
                    <a:lnTo>
                      <a:pt x="7" y="15"/>
                    </a:lnTo>
                    <a:lnTo>
                      <a:pt x="4" y="4"/>
                    </a:lnTo>
                    <a:lnTo>
                      <a:pt x="15" y="9"/>
                    </a:lnTo>
                    <a:lnTo>
                      <a:pt x="25" y="0"/>
                    </a:lnTo>
                    <a:lnTo>
                      <a:pt x="25" y="13"/>
                    </a:lnTo>
                    <a:lnTo>
                      <a:pt x="35" y="20"/>
                    </a:lnTo>
                    <a:lnTo>
                      <a:pt x="22" y="24"/>
                    </a:lnTo>
                    <a:lnTo>
                      <a:pt x="20" y="35"/>
                    </a:lnTo>
                    <a:lnTo>
                      <a:pt x="13" y="25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4" name="Freeform 129"/>
              <p:cNvSpPr>
                <a:spLocks/>
              </p:cNvSpPr>
              <p:nvPr/>
            </p:nvSpPr>
            <p:spPr bwMode="auto">
              <a:xfrm>
                <a:off x="1911" y="1580"/>
                <a:ext cx="34" cy="35"/>
              </a:xfrm>
              <a:custGeom>
                <a:avLst/>
                <a:gdLst>
                  <a:gd name="T0" fmla="*/ 34 w 34"/>
                  <a:gd name="T1" fmla="*/ 10 h 35"/>
                  <a:gd name="T2" fmla="*/ 22 w 34"/>
                  <a:gd name="T3" fmla="*/ 10 h 35"/>
                  <a:gd name="T4" fmla="*/ 15 w 34"/>
                  <a:gd name="T5" fmla="*/ 0 h 35"/>
                  <a:gd name="T6" fmla="*/ 12 w 34"/>
                  <a:gd name="T7" fmla="*/ 11 h 35"/>
                  <a:gd name="T8" fmla="*/ 0 w 34"/>
                  <a:gd name="T9" fmla="*/ 16 h 35"/>
                  <a:gd name="T10" fmla="*/ 9 w 34"/>
                  <a:gd name="T11" fmla="*/ 22 h 35"/>
                  <a:gd name="T12" fmla="*/ 9 w 34"/>
                  <a:gd name="T13" fmla="*/ 35 h 35"/>
                  <a:gd name="T14" fmla="*/ 19 w 34"/>
                  <a:gd name="T15" fmla="*/ 27 h 35"/>
                  <a:gd name="T16" fmla="*/ 30 w 34"/>
                  <a:gd name="T17" fmla="*/ 31 h 35"/>
                  <a:gd name="T18" fmla="*/ 27 w 34"/>
                  <a:gd name="T19" fmla="*/ 20 h 35"/>
                  <a:gd name="T20" fmla="*/ 34 w 34"/>
                  <a:gd name="T21" fmla="*/ 1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5">
                    <a:moveTo>
                      <a:pt x="34" y="10"/>
                    </a:moveTo>
                    <a:lnTo>
                      <a:pt x="22" y="10"/>
                    </a:lnTo>
                    <a:lnTo>
                      <a:pt x="15" y="0"/>
                    </a:lnTo>
                    <a:lnTo>
                      <a:pt x="12" y="11"/>
                    </a:lnTo>
                    <a:lnTo>
                      <a:pt x="0" y="16"/>
                    </a:lnTo>
                    <a:lnTo>
                      <a:pt x="9" y="22"/>
                    </a:lnTo>
                    <a:lnTo>
                      <a:pt x="9" y="35"/>
                    </a:lnTo>
                    <a:lnTo>
                      <a:pt x="19" y="27"/>
                    </a:lnTo>
                    <a:lnTo>
                      <a:pt x="30" y="31"/>
                    </a:lnTo>
                    <a:lnTo>
                      <a:pt x="27" y="20"/>
                    </a:lnTo>
                    <a:lnTo>
                      <a:pt x="34" y="1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6" name="Freeform 130"/>
              <p:cNvSpPr>
                <a:spLocks/>
              </p:cNvSpPr>
              <p:nvPr/>
            </p:nvSpPr>
            <p:spPr bwMode="auto">
              <a:xfrm>
                <a:off x="1719" y="1726"/>
                <a:ext cx="34" cy="33"/>
              </a:xfrm>
              <a:custGeom>
                <a:avLst/>
                <a:gdLst>
                  <a:gd name="T0" fmla="*/ 5 w 34"/>
                  <a:gd name="T1" fmla="*/ 31 h 33"/>
                  <a:gd name="T2" fmla="*/ 7 w 34"/>
                  <a:gd name="T3" fmla="*/ 20 h 33"/>
                  <a:gd name="T4" fmla="*/ 0 w 34"/>
                  <a:gd name="T5" fmla="*/ 10 h 33"/>
                  <a:gd name="T6" fmla="*/ 11 w 34"/>
                  <a:gd name="T7" fmla="*/ 10 h 33"/>
                  <a:gd name="T8" fmla="*/ 18 w 34"/>
                  <a:gd name="T9" fmla="*/ 0 h 33"/>
                  <a:gd name="T10" fmla="*/ 23 w 34"/>
                  <a:gd name="T11" fmla="*/ 11 h 33"/>
                  <a:gd name="T12" fmla="*/ 34 w 34"/>
                  <a:gd name="T13" fmla="*/ 14 h 33"/>
                  <a:gd name="T14" fmla="*/ 24 w 34"/>
                  <a:gd name="T15" fmla="*/ 22 h 33"/>
                  <a:gd name="T16" fmla="*/ 25 w 34"/>
                  <a:gd name="T17" fmla="*/ 33 h 33"/>
                  <a:gd name="T18" fmla="*/ 16 w 34"/>
                  <a:gd name="T19" fmla="*/ 26 h 33"/>
                  <a:gd name="T20" fmla="*/ 5 w 34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5" y="31"/>
                    </a:moveTo>
                    <a:lnTo>
                      <a:pt x="7" y="20"/>
                    </a:lnTo>
                    <a:lnTo>
                      <a:pt x="0" y="10"/>
                    </a:lnTo>
                    <a:lnTo>
                      <a:pt x="11" y="10"/>
                    </a:lnTo>
                    <a:lnTo>
                      <a:pt x="18" y="0"/>
                    </a:lnTo>
                    <a:lnTo>
                      <a:pt x="23" y="11"/>
                    </a:lnTo>
                    <a:lnTo>
                      <a:pt x="34" y="14"/>
                    </a:lnTo>
                    <a:lnTo>
                      <a:pt x="24" y="22"/>
                    </a:lnTo>
                    <a:lnTo>
                      <a:pt x="25" y="33"/>
                    </a:lnTo>
                    <a:lnTo>
                      <a:pt x="16" y="26"/>
                    </a:lnTo>
                    <a:lnTo>
                      <a:pt x="5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7" name="Freeform 131"/>
              <p:cNvSpPr>
                <a:spLocks/>
              </p:cNvSpPr>
              <p:nvPr/>
            </p:nvSpPr>
            <p:spPr bwMode="auto">
              <a:xfrm>
                <a:off x="1886" y="1549"/>
                <a:ext cx="33" cy="33"/>
              </a:xfrm>
              <a:custGeom>
                <a:avLst/>
                <a:gdLst>
                  <a:gd name="T0" fmla="*/ 29 w 33"/>
                  <a:gd name="T1" fmla="*/ 2 h 33"/>
                  <a:gd name="T2" fmla="*/ 18 w 33"/>
                  <a:gd name="T3" fmla="*/ 7 h 33"/>
                  <a:gd name="T4" fmla="*/ 8 w 33"/>
                  <a:gd name="T5" fmla="*/ 0 h 33"/>
                  <a:gd name="T6" fmla="*/ 10 w 33"/>
                  <a:gd name="T7" fmla="*/ 11 h 33"/>
                  <a:gd name="T8" fmla="*/ 0 w 33"/>
                  <a:gd name="T9" fmla="*/ 19 h 33"/>
                  <a:gd name="T10" fmla="*/ 11 w 33"/>
                  <a:gd name="T11" fmla="*/ 22 h 33"/>
                  <a:gd name="T12" fmla="*/ 15 w 33"/>
                  <a:gd name="T13" fmla="*/ 33 h 33"/>
                  <a:gd name="T14" fmla="*/ 22 w 33"/>
                  <a:gd name="T15" fmla="*/ 23 h 33"/>
                  <a:gd name="T16" fmla="*/ 33 w 33"/>
                  <a:gd name="T17" fmla="*/ 23 h 33"/>
                  <a:gd name="T18" fmla="*/ 26 w 33"/>
                  <a:gd name="T19" fmla="*/ 13 h 33"/>
                  <a:gd name="T20" fmla="*/ 29 w 33"/>
                  <a:gd name="T21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9" y="2"/>
                    </a:moveTo>
                    <a:lnTo>
                      <a:pt x="18" y="7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1" y="22"/>
                    </a:lnTo>
                    <a:lnTo>
                      <a:pt x="15" y="33"/>
                    </a:lnTo>
                    <a:lnTo>
                      <a:pt x="22" y="23"/>
                    </a:lnTo>
                    <a:lnTo>
                      <a:pt x="33" y="23"/>
                    </a:lnTo>
                    <a:lnTo>
                      <a:pt x="26" y="13"/>
                    </a:lnTo>
                    <a:lnTo>
                      <a:pt x="29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8" name="Freeform 132"/>
              <p:cNvSpPr>
                <a:spLocks/>
              </p:cNvSpPr>
              <p:nvPr/>
            </p:nvSpPr>
            <p:spPr bwMode="auto">
              <a:xfrm>
                <a:off x="1754" y="1750"/>
                <a:ext cx="33" cy="34"/>
              </a:xfrm>
              <a:custGeom>
                <a:avLst/>
                <a:gdLst>
                  <a:gd name="T0" fmla="*/ 10 w 33"/>
                  <a:gd name="T1" fmla="*/ 34 h 34"/>
                  <a:gd name="T2" fmla="*/ 10 w 33"/>
                  <a:gd name="T3" fmla="*/ 22 h 34"/>
                  <a:gd name="T4" fmla="*/ 0 w 33"/>
                  <a:gd name="T5" fmla="*/ 16 h 34"/>
                  <a:gd name="T6" fmla="*/ 11 w 33"/>
                  <a:gd name="T7" fmla="*/ 11 h 34"/>
                  <a:gd name="T8" fmla="*/ 14 w 33"/>
                  <a:gd name="T9" fmla="*/ 0 h 34"/>
                  <a:gd name="T10" fmla="*/ 21 w 33"/>
                  <a:gd name="T11" fmla="*/ 9 h 34"/>
                  <a:gd name="T12" fmla="*/ 33 w 33"/>
                  <a:gd name="T13" fmla="*/ 8 h 34"/>
                  <a:gd name="T14" fmla="*/ 26 w 33"/>
                  <a:gd name="T15" fmla="*/ 18 h 34"/>
                  <a:gd name="T16" fmla="*/ 30 w 33"/>
                  <a:gd name="T17" fmla="*/ 29 h 34"/>
                  <a:gd name="T18" fmla="*/ 19 w 33"/>
                  <a:gd name="T19" fmla="*/ 26 h 34"/>
                  <a:gd name="T20" fmla="*/ 10 w 33"/>
                  <a:gd name="T21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10" y="34"/>
                    </a:moveTo>
                    <a:lnTo>
                      <a:pt x="10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lnTo>
                      <a:pt x="21" y="9"/>
                    </a:lnTo>
                    <a:lnTo>
                      <a:pt x="33" y="8"/>
                    </a:lnTo>
                    <a:lnTo>
                      <a:pt x="26" y="18"/>
                    </a:lnTo>
                    <a:lnTo>
                      <a:pt x="30" y="29"/>
                    </a:lnTo>
                    <a:lnTo>
                      <a:pt x="19" y="26"/>
                    </a:lnTo>
                    <a:lnTo>
                      <a:pt x="10" y="3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9" name="Freeform 133"/>
              <p:cNvSpPr>
                <a:spLocks/>
              </p:cNvSpPr>
              <p:nvPr/>
            </p:nvSpPr>
            <p:spPr bwMode="auto">
              <a:xfrm>
                <a:off x="1852" y="1524"/>
                <a:ext cx="33" cy="34"/>
              </a:xfrm>
              <a:custGeom>
                <a:avLst/>
                <a:gdLst>
                  <a:gd name="T0" fmla="*/ 23 w 33"/>
                  <a:gd name="T1" fmla="*/ 0 h 34"/>
                  <a:gd name="T2" fmla="*/ 13 w 33"/>
                  <a:gd name="T3" fmla="*/ 8 h 34"/>
                  <a:gd name="T4" fmla="*/ 2 w 33"/>
                  <a:gd name="T5" fmla="*/ 5 h 34"/>
                  <a:gd name="T6" fmla="*/ 6 w 33"/>
                  <a:gd name="T7" fmla="*/ 16 h 34"/>
                  <a:gd name="T8" fmla="*/ 0 w 33"/>
                  <a:gd name="T9" fmla="*/ 26 h 34"/>
                  <a:gd name="T10" fmla="*/ 12 w 33"/>
                  <a:gd name="T11" fmla="*/ 25 h 34"/>
                  <a:gd name="T12" fmla="*/ 19 w 33"/>
                  <a:gd name="T13" fmla="*/ 34 h 34"/>
                  <a:gd name="T14" fmla="*/ 22 w 33"/>
                  <a:gd name="T15" fmla="*/ 23 h 34"/>
                  <a:gd name="T16" fmla="*/ 33 w 33"/>
                  <a:gd name="T17" fmla="*/ 18 h 34"/>
                  <a:gd name="T18" fmla="*/ 23 w 33"/>
                  <a:gd name="T19" fmla="*/ 12 h 34"/>
                  <a:gd name="T20" fmla="*/ 23 w 33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23" y="0"/>
                    </a:moveTo>
                    <a:lnTo>
                      <a:pt x="13" y="8"/>
                    </a:lnTo>
                    <a:lnTo>
                      <a:pt x="2" y="5"/>
                    </a:lnTo>
                    <a:lnTo>
                      <a:pt x="6" y="16"/>
                    </a:lnTo>
                    <a:lnTo>
                      <a:pt x="0" y="26"/>
                    </a:lnTo>
                    <a:lnTo>
                      <a:pt x="12" y="25"/>
                    </a:lnTo>
                    <a:lnTo>
                      <a:pt x="19" y="34"/>
                    </a:lnTo>
                    <a:lnTo>
                      <a:pt x="22" y="23"/>
                    </a:lnTo>
                    <a:lnTo>
                      <a:pt x="33" y="18"/>
                    </a:lnTo>
                    <a:lnTo>
                      <a:pt x="23" y="12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0" name="Freeform 134"/>
              <p:cNvSpPr>
                <a:spLocks/>
              </p:cNvSpPr>
              <p:nvPr/>
            </p:nvSpPr>
            <p:spPr bwMode="auto">
              <a:xfrm>
                <a:off x="2011" y="1594"/>
                <a:ext cx="50" cy="61"/>
              </a:xfrm>
              <a:custGeom>
                <a:avLst/>
                <a:gdLst>
                  <a:gd name="T0" fmla="*/ 36 w 36"/>
                  <a:gd name="T1" fmla="*/ 18 h 44"/>
                  <a:gd name="T2" fmla="*/ 0 w 36"/>
                  <a:gd name="T3" fmla="*/ 0 h 44"/>
                  <a:gd name="T4" fmla="*/ 5 w 36"/>
                  <a:gd name="T5" fmla="*/ 44 h 44"/>
                  <a:gd name="T6" fmla="*/ 36 w 36"/>
                  <a:gd name="T7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4">
                    <a:moveTo>
                      <a:pt x="36" y="18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" y="15"/>
                      <a:pt x="6" y="30"/>
                      <a:pt x="5" y="44"/>
                    </a:cubicBezTo>
                    <a:lnTo>
                      <a:pt x="36" y="1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1" name="Freeform 135"/>
              <p:cNvSpPr>
                <a:spLocks/>
              </p:cNvSpPr>
              <p:nvPr/>
            </p:nvSpPr>
            <p:spPr bwMode="auto">
              <a:xfrm>
                <a:off x="1963" y="1513"/>
                <a:ext cx="56" cy="52"/>
              </a:xfrm>
              <a:custGeom>
                <a:avLst/>
                <a:gdLst>
                  <a:gd name="T0" fmla="*/ 41 w 41"/>
                  <a:gd name="T1" fmla="*/ 0 h 38"/>
                  <a:gd name="T2" fmla="*/ 0 w 41"/>
                  <a:gd name="T3" fmla="*/ 2 h 38"/>
                  <a:gd name="T4" fmla="*/ 26 w 41"/>
                  <a:gd name="T5" fmla="*/ 38 h 38"/>
                  <a:gd name="T6" fmla="*/ 41 w 41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1" y="13"/>
                      <a:pt x="20" y="25"/>
                      <a:pt x="26" y="38"/>
                    </a:cubicBez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2" name="Freeform 136"/>
              <p:cNvSpPr>
                <a:spLocks/>
              </p:cNvSpPr>
              <p:nvPr/>
            </p:nvSpPr>
            <p:spPr bwMode="auto">
              <a:xfrm>
                <a:off x="1893" y="1441"/>
                <a:ext cx="52" cy="57"/>
              </a:xfrm>
              <a:custGeom>
                <a:avLst/>
                <a:gdLst>
                  <a:gd name="T0" fmla="*/ 36 w 38"/>
                  <a:gd name="T1" fmla="*/ 0 h 41"/>
                  <a:gd name="T2" fmla="*/ 0 w 38"/>
                  <a:gd name="T3" fmla="*/ 19 h 41"/>
                  <a:gd name="T4" fmla="*/ 38 w 38"/>
                  <a:gd name="T5" fmla="*/ 41 h 41"/>
                  <a:gd name="T6" fmla="*/ 36 w 38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36" y="0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14" y="24"/>
                      <a:pt x="27" y="31"/>
                      <a:pt x="38" y="41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3" name="Freeform 137"/>
              <p:cNvSpPr>
                <a:spLocks/>
              </p:cNvSpPr>
              <p:nvPr/>
            </p:nvSpPr>
            <p:spPr bwMode="auto">
              <a:xfrm>
                <a:off x="1808" y="1408"/>
                <a:ext cx="60" cy="50"/>
              </a:xfrm>
              <a:custGeom>
                <a:avLst/>
                <a:gdLst>
                  <a:gd name="T0" fmla="*/ 24 w 44"/>
                  <a:gd name="T1" fmla="*/ 0 h 36"/>
                  <a:gd name="T2" fmla="*/ 0 w 44"/>
                  <a:gd name="T3" fmla="*/ 33 h 36"/>
                  <a:gd name="T4" fmla="*/ 44 w 44"/>
                  <a:gd name="T5" fmla="*/ 36 h 36"/>
                  <a:gd name="T6" fmla="*/ 24 w 44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6">
                    <a:moveTo>
                      <a:pt x="24" y="0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15" y="31"/>
                      <a:pt x="30" y="33"/>
                      <a:pt x="44" y="36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4" name="Freeform 138"/>
              <p:cNvSpPr>
                <a:spLocks/>
              </p:cNvSpPr>
              <p:nvPr/>
            </p:nvSpPr>
            <p:spPr bwMode="auto">
              <a:xfrm>
                <a:off x="1724" y="1422"/>
                <a:ext cx="57" cy="55"/>
              </a:xfrm>
              <a:custGeom>
                <a:avLst/>
                <a:gdLst>
                  <a:gd name="T0" fmla="*/ 9 w 42"/>
                  <a:gd name="T1" fmla="*/ 0 h 40"/>
                  <a:gd name="T2" fmla="*/ 0 w 42"/>
                  <a:gd name="T3" fmla="*/ 40 h 40"/>
                  <a:gd name="T4" fmla="*/ 42 w 42"/>
                  <a:gd name="T5" fmla="*/ 24 h 40"/>
                  <a:gd name="T6" fmla="*/ 9 w 4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0">
                    <a:moveTo>
                      <a:pt x="9" y="0"/>
                    </a:moveTo>
                    <a:cubicBezTo>
                      <a:pt x="0" y="40"/>
                      <a:pt x="0" y="40"/>
                      <a:pt x="0" y="40"/>
                    </a:cubicBezTo>
                    <a:cubicBezTo>
                      <a:pt x="13" y="32"/>
                      <a:pt x="27" y="27"/>
                      <a:pt x="42" y="24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5" name="Freeform 139"/>
              <p:cNvSpPr>
                <a:spLocks/>
              </p:cNvSpPr>
              <p:nvPr/>
            </p:nvSpPr>
            <p:spPr bwMode="auto">
              <a:xfrm>
                <a:off x="1645" y="1479"/>
                <a:ext cx="55" cy="53"/>
              </a:xfrm>
              <a:custGeom>
                <a:avLst/>
                <a:gdLst>
                  <a:gd name="T0" fmla="*/ 0 w 40"/>
                  <a:gd name="T1" fmla="*/ 0 h 39"/>
                  <a:gd name="T2" fmla="*/ 10 w 40"/>
                  <a:gd name="T3" fmla="*/ 39 h 39"/>
                  <a:gd name="T4" fmla="*/ 40 w 40"/>
                  <a:gd name="T5" fmla="*/ 8 h 39"/>
                  <a:gd name="T6" fmla="*/ 0 w 40"/>
                  <a:gd name="T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9">
                    <a:moveTo>
                      <a:pt x="0" y="0"/>
                    </a:moveTo>
                    <a:cubicBezTo>
                      <a:pt x="10" y="39"/>
                      <a:pt x="10" y="39"/>
                      <a:pt x="10" y="39"/>
                    </a:cubicBezTo>
                    <a:cubicBezTo>
                      <a:pt x="18" y="27"/>
                      <a:pt x="29" y="16"/>
                      <a:pt x="40" y="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6" name="Freeform 140"/>
              <p:cNvSpPr>
                <a:spLocks/>
              </p:cNvSpPr>
              <p:nvPr/>
            </p:nvSpPr>
            <p:spPr bwMode="auto">
              <a:xfrm>
                <a:off x="1587" y="1554"/>
                <a:ext cx="55" cy="58"/>
              </a:xfrm>
              <a:custGeom>
                <a:avLst/>
                <a:gdLst>
                  <a:gd name="T0" fmla="*/ 0 w 40"/>
                  <a:gd name="T1" fmla="*/ 9 h 42"/>
                  <a:gd name="T2" fmla="*/ 26 w 40"/>
                  <a:gd name="T3" fmla="*/ 42 h 42"/>
                  <a:gd name="T4" fmla="*/ 40 w 40"/>
                  <a:gd name="T5" fmla="*/ 0 h 42"/>
                  <a:gd name="T6" fmla="*/ 0 w 40"/>
                  <a:gd name="T7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2">
                    <a:moveTo>
                      <a:pt x="0" y="9"/>
                    </a:moveTo>
                    <a:cubicBezTo>
                      <a:pt x="26" y="42"/>
                      <a:pt x="26" y="42"/>
                      <a:pt x="26" y="42"/>
                    </a:cubicBezTo>
                    <a:cubicBezTo>
                      <a:pt x="28" y="27"/>
                      <a:pt x="33" y="13"/>
                      <a:pt x="40" y="0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7" name="Freeform 141"/>
              <p:cNvSpPr>
                <a:spLocks/>
              </p:cNvSpPr>
              <p:nvPr/>
            </p:nvSpPr>
            <p:spPr bwMode="auto">
              <a:xfrm>
                <a:off x="1574" y="1637"/>
                <a:ext cx="49" cy="62"/>
              </a:xfrm>
              <a:custGeom>
                <a:avLst/>
                <a:gdLst>
                  <a:gd name="T0" fmla="*/ 0 w 36"/>
                  <a:gd name="T1" fmla="*/ 26 h 45"/>
                  <a:gd name="T2" fmla="*/ 36 w 36"/>
                  <a:gd name="T3" fmla="*/ 45 h 45"/>
                  <a:gd name="T4" fmla="*/ 32 w 36"/>
                  <a:gd name="T5" fmla="*/ 0 h 45"/>
                  <a:gd name="T6" fmla="*/ 0 w 36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5">
                    <a:moveTo>
                      <a:pt x="0" y="26"/>
                    </a:moveTo>
                    <a:cubicBezTo>
                      <a:pt x="36" y="45"/>
                      <a:pt x="36" y="45"/>
                      <a:pt x="36" y="45"/>
                    </a:cubicBezTo>
                    <a:cubicBezTo>
                      <a:pt x="32" y="30"/>
                      <a:pt x="31" y="15"/>
                      <a:pt x="32" y="0"/>
                    </a:cubicBez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8" name="Freeform 142"/>
              <p:cNvSpPr>
                <a:spLocks/>
              </p:cNvSpPr>
              <p:nvPr/>
            </p:nvSpPr>
            <p:spPr bwMode="auto">
              <a:xfrm>
                <a:off x="1605" y="1724"/>
                <a:ext cx="55" cy="52"/>
              </a:xfrm>
              <a:custGeom>
                <a:avLst/>
                <a:gdLst>
                  <a:gd name="T0" fmla="*/ 0 w 40"/>
                  <a:gd name="T1" fmla="*/ 37 h 38"/>
                  <a:gd name="T2" fmla="*/ 40 w 40"/>
                  <a:gd name="T3" fmla="*/ 38 h 38"/>
                  <a:gd name="T4" fmla="*/ 18 w 40"/>
                  <a:gd name="T5" fmla="*/ 0 h 38"/>
                  <a:gd name="T6" fmla="*/ 0 w 40"/>
                  <a:gd name="T7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8">
                    <a:moveTo>
                      <a:pt x="0" y="37"/>
                    </a:moveTo>
                    <a:cubicBezTo>
                      <a:pt x="40" y="38"/>
                      <a:pt x="40" y="38"/>
                      <a:pt x="40" y="38"/>
                    </a:cubicBezTo>
                    <a:cubicBezTo>
                      <a:pt x="31" y="26"/>
                      <a:pt x="23" y="14"/>
                      <a:pt x="18" y="0"/>
                    </a:cubicBez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9" name="Freeform 143"/>
              <p:cNvSpPr>
                <a:spLocks/>
              </p:cNvSpPr>
              <p:nvPr/>
            </p:nvSpPr>
            <p:spPr bwMode="auto">
              <a:xfrm>
                <a:off x="1675" y="1797"/>
                <a:ext cx="53" cy="56"/>
              </a:xfrm>
              <a:custGeom>
                <a:avLst/>
                <a:gdLst>
                  <a:gd name="T0" fmla="*/ 0 w 38"/>
                  <a:gd name="T1" fmla="*/ 41 h 41"/>
                  <a:gd name="T2" fmla="*/ 38 w 38"/>
                  <a:gd name="T3" fmla="*/ 25 h 41"/>
                  <a:gd name="T4" fmla="*/ 1 w 38"/>
                  <a:gd name="T5" fmla="*/ 0 h 41"/>
                  <a:gd name="T6" fmla="*/ 0 w 38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0" y="41"/>
                    </a:moveTo>
                    <a:cubicBezTo>
                      <a:pt x="38" y="25"/>
                      <a:pt x="38" y="25"/>
                      <a:pt x="38" y="25"/>
                    </a:cubicBezTo>
                    <a:cubicBezTo>
                      <a:pt x="24" y="18"/>
                      <a:pt x="12" y="10"/>
                      <a:pt x="1" y="0"/>
                    </a:cubicBezTo>
                    <a:lnTo>
                      <a:pt x="0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0" name="Freeform 144"/>
              <p:cNvSpPr>
                <a:spLocks/>
              </p:cNvSpPr>
              <p:nvPr/>
            </p:nvSpPr>
            <p:spPr bwMode="auto">
              <a:xfrm>
                <a:off x="1751" y="1842"/>
                <a:ext cx="61" cy="52"/>
              </a:xfrm>
              <a:custGeom>
                <a:avLst/>
                <a:gdLst>
                  <a:gd name="T0" fmla="*/ 16 w 44"/>
                  <a:gd name="T1" fmla="*/ 38 h 38"/>
                  <a:gd name="T2" fmla="*/ 44 w 44"/>
                  <a:gd name="T3" fmla="*/ 8 h 38"/>
                  <a:gd name="T4" fmla="*/ 0 w 44"/>
                  <a:gd name="T5" fmla="*/ 0 h 38"/>
                  <a:gd name="T6" fmla="*/ 16 w 44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8">
                    <a:moveTo>
                      <a:pt x="16" y="38"/>
                    </a:moveTo>
                    <a:cubicBezTo>
                      <a:pt x="44" y="8"/>
                      <a:pt x="44" y="8"/>
                      <a:pt x="44" y="8"/>
                    </a:cubicBezTo>
                    <a:cubicBezTo>
                      <a:pt x="29" y="7"/>
                      <a:pt x="14" y="5"/>
                      <a:pt x="0" y="0"/>
                    </a:cubicBezTo>
                    <a:lnTo>
                      <a:pt x="16" y="3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1" name="Freeform 145"/>
              <p:cNvSpPr>
                <a:spLocks/>
              </p:cNvSpPr>
              <p:nvPr/>
            </p:nvSpPr>
            <p:spPr bwMode="auto">
              <a:xfrm>
                <a:off x="1838" y="1836"/>
                <a:ext cx="59" cy="54"/>
              </a:xfrm>
              <a:custGeom>
                <a:avLst/>
                <a:gdLst>
                  <a:gd name="T0" fmla="*/ 31 w 43"/>
                  <a:gd name="T1" fmla="*/ 39 h 39"/>
                  <a:gd name="T2" fmla="*/ 43 w 43"/>
                  <a:gd name="T3" fmla="*/ 0 h 39"/>
                  <a:gd name="T4" fmla="*/ 0 w 43"/>
                  <a:gd name="T5" fmla="*/ 12 h 39"/>
                  <a:gd name="T6" fmla="*/ 31 w 43"/>
                  <a:gd name="T7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9">
                    <a:moveTo>
                      <a:pt x="31" y="39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29" y="6"/>
                      <a:pt x="14" y="10"/>
                      <a:pt x="0" y="12"/>
                    </a:cubicBezTo>
                    <a:lnTo>
                      <a:pt x="31" y="3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2" name="Freeform 146"/>
              <p:cNvSpPr>
                <a:spLocks/>
              </p:cNvSpPr>
              <p:nvPr/>
            </p:nvSpPr>
            <p:spPr bwMode="auto">
              <a:xfrm>
                <a:off x="1920" y="1786"/>
                <a:ext cx="54" cy="56"/>
              </a:xfrm>
              <a:custGeom>
                <a:avLst/>
                <a:gdLst>
                  <a:gd name="T0" fmla="*/ 39 w 39"/>
                  <a:gd name="T1" fmla="*/ 41 h 41"/>
                  <a:gd name="T2" fmla="*/ 34 w 39"/>
                  <a:gd name="T3" fmla="*/ 0 h 41"/>
                  <a:gd name="T4" fmla="*/ 0 w 39"/>
                  <a:gd name="T5" fmla="*/ 29 h 41"/>
                  <a:gd name="T6" fmla="*/ 39 w 39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1">
                    <a:moveTo>
                      <a:pt x="39" y="41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24" y="12"/>
                      <a:pt x="12" y="22"/>
                      <a:pt x="0" y="29"/>
                    </a:cubicBezTo>
                    <a:lnTo>
                      <a:pt x="39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3" name="Freeform 147"/>
              <p:cNvSpPr>
                <a:spLocks/>
              </p:cNvSpPr>
              <p:nvPr/>
            </p:nvSpPr>
            <p:spPr bwMode="auto">
              <a:xfrm>
                <a:off x="1988" y="1703"/>
                <a:ext cx="55" cy="55"/>
              </a:xfrm>
              <a:custGeom>
                <a:avLst/>
                <a:gdLst>
                  <a:gd name="T0" fmla="*/ 40 w 40"/>
                  <a:gd name="T1" fmla="*/ 34 h 40"/>
                  <a:gd name="T2" fmla="*/ 18 w 40"/>
                  <a:gd name="T3" fmla="*/ 0 h 40"/>
                  <a:gd name="T4" fmla="*/ 0 w 40"/>
                  <a:gd name="T5" fmla="*/ 40 h 40"/>
                  <a:gd name="T6" fmla="*/ 40 w 40"/>
                  <a:gd name="T7" fmla="*/ 3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0">
                    <a:moveTo>
                      <a:pt x="40" y="34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4" y="15"/>
                      <a:pt x="8" y="28"/>
                      <a:pt x="0" y="40"/>
                    </a:cubicBezTo>
                    <a:lnTo>
                      <a:pt x="40" y="34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60" name="矩形 159"/>
          <p:cNvSpPr/>
          <p:nvPr/>
        </p:nvSpPr>
        <p:spPr>
          <a:xfrm>
            <a:off x="1394372" y="1587659"/>
            <a:ext cx="6355257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账户及设置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命令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团队协作</a:t>
            </a:r>
            <a:endParaRPr lang="en-US" altLang="zh-CN" sz="28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54" name="矩形 53"/>
          <p:cNvSpPr/>
          <p:nvPr/>
        </p:nvSpPr>
        <p:spPr>
          <a:xfrm>
            <a:off x="3419872" y="620689"/>
            <a:ext cx="28276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344305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www.ruanyifeng.com/blogimg/asset/2015/bg20151209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472" y="548680"/>
            <a:ext cx="8459056" cy="2736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683568" y="3575300"/>
            <a:ext cx="7704856" cy="2797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说明：</a:t>
            </a:r>
            <a:endParaRPr lang="en-US" altLang="zh-CN" sz="2400" dirty="0">
              <a:solidFill>
                <a:srgbClr val="1C2B38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Workspace</a:t>
            </a:r>
            <a:r>
              <a:rPr lang="zh-CN" altLang="en-US" sz="24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：工作区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Index / Stage</a:t>
            </a:r>
            <a:r>
              <a:rPr lang="zh-CN" altLang="en-US" sz="24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：暂存区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Repository</a:t>
            </a:r>
            <a:r>
              <a:rPr lang="zh-CN" altLang="en-US" sz="24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：仓库区（或本地仓库）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4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Remote</a:t>
            </a:r>
            <a:r>
              <a:rPr lang="zh-CN" altLang="en-US" sz="24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：远程仓库，例如：</a:t>
            </a:r>
            <a:r>
              <a:rPr lang="en-US" altLang="zh-CN" sz="24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Github</a:t>
            </a:r>
            <a:endParaRPr lang="zh-CN" altLang="en-US" sz="2400" dirty="0">
              <a:solidFill>
                <a:srgbClr val="1C2B38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CC1E932-259C-4120-B611-8B6E7DE4782C}"/>
              </a:ext>
            </a:extLst>
          </p:cNvPr>
          <p:cNvSpPr txBox="1"/>
          <p:nvPr/>
        </p:nvSpPr>
        <p:spPr>
          <a:xfrm>
            <a:off x="2555776" y="548680"/>
            <a:ext cx="3528392" cy="43204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E2A956A-5DB5-42F8-8CF6-14DB90E09A21}"/>
              </a:ext>
            </a:extLst>
          </p:cNvPr>
          <p:cNvSpPr txBox="1"/>
          <p:nvPr/>
        </p:nvSpPr>
        <p:spPr>
          <a:xfrm>
            <a:off x="5148064" y="980728"/>
            <a:ext cx="2520280" cy="106637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7700711-AC37-4495-BFCC-E1601BA5B6CA}"/>
              </a:ext>
            </a:extLst>
          </p:cNvPr>
          <p:cNvSpPr txBox="1"/>
          <p:nvPr/>
        </p:nvSpPr>
        <p:spPr>
          <a:xfrm>
            <a:off x="1691680" y="1325351"/>
            <a:ext cx="1008112" cy="43204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F645868-6B28-4B2A-8C7B-80FF42D29847}"/>
              </a:ext>
            </a:extLst>
          </p:cNvPr>
          <p:cNvSpPr txBox="1"/>
          <p:nvPr/>
        </p:nvSpPr>
        <p:spPr>
          <a:xfrm>
            <a:off x="2051720" y="905125"/>
            <a:ext cx="1008112" cy="43204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EE001FB-2C3B-4D8F-AE26-BD71BCA242FF}"/>
              </a:ext>
            </a:extLst>
          </p:cNvPr>
          <p:cNvSpPr txBox="1"/>
          <p:nvPr/>
        </p:nvSpPr>
        <p:spPr>
          <a:xfrm>
            <a:off x="2771800" y="834260"/>
            <a:ext cx="1008112" cy="43204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817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899592" y="1988840"/>
            <a:ext cx="7488832" cy="4262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增加远程仓库，并命名</a:t>
            </a: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remote add [</a:t>
            </a:r>
            <a:r>
              <a:rPr lang="en-US" altLang="zh-CN" sz="2800" b="1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shortname</a:t>
            </a: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 [</a:t>
            </a:r>
            <a:r>
              <a:rPr lang="en-US" altLang="zh-CN" sz="2800" b="1" dirty="0" err="1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url</a:t>
            </a: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将本地的提交推送到远程仓库</a:t>
            </a: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push [remote] [branch]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lang="zh-CN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将远程仓库的提交拉下到本地</a:t>
            </a:r>
            <a:endParaRPr lang="en-US" altLang="zh-CN" sz="2400" dirty="0">
              <a:solidFill>
                <a:schemeClr val="bg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 pull [remote] [branch]</a:t>
            </a:r>
          </a:p>
        </p:txBody>
      </p:sp>
      <p:sp>
        <p:nvSpPr>
          <p:cNvPr id="54" name="矩形 53"/>
          <p:cNvSpPr/>
          <p:nvPr/>
        </p:nvSpPr>
        <p:spPr>
          <a:xfrm>
            <a:off x="899592" y="507955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Bash </a:t>
            </a:r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899592" y="1264041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同步远程仓库</a:t>
            </a:r>
          </a:p>
        </p:txBody>
      </p:sp>
    </p:spTree>
    <p:extLst>
      <p:ext uri="{BB962C8B-B14F-4D97-AF65-F5344CB8AC3E}">
        <p14:creationId xmlns:p14="http://schemas.microsoft.com/office/powerpoint/2010/main" val="142308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E082A12-53D4-4038-BB01-FC47E5F26EE9}"/>
              </a:ext>
            </a:extLst>
          </p:cNvPr>
          <p:cNvGrpSpPr/>
          <p:nvPr/>
        </p:nvGrpSpPr>
        <p:grpSpPr>
          <a:xfrm>
            <a:off x="7380312" y="5085184"/>
            <a:ext cx="1528790" cy="1294854"/>
            <a:chOff x="479377" y="1198042"/>
            <a:chExt cx="1528790" cy="1294854"/>
          </a:xfrm>
        </p:grpSpPr>
        <p:graphicFrame>
          <p:nvGraphicFramePr>
            <p:cNvPr id="2" name="图表 1"/>
            <p:cNvGraphicFramePr/>
            <p:nvPr/>
          </p:nvGraphicFramePr>
          <p:xfrm>
            <a:off x="479377" y="1198042"/>
            <a:ext cx="1528790" cy="129485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217" name="Group 104"/>
            <p:cNvGrpSpPr>
              <a:grpSpLocks noChangeAspect="1"/>
            </p:cNvGrpSpPr>
            <p:nvPr/>
          </p:nvGrpSpPr>
          <p:grpSpPr bwMode="auto">
            <a:xfrm>
              <a:off x="1135760" y="1653132"/>
              <a:ext cx="216024" cy="384672"/>
              <a:chOff x="1574" y="1407"/>
              <a:chExt cx="488" cy="698"/>
            </a:xfrm>
          </p:grpSpPr>
          <p:sp>
            <p:nvSpPr>
              <p:cNvPr id="6218" name="AutoShape 103"/>
              <p:cNvSpPr>
                <a:spLocks noChangeAspect="1" noChangeArrowheads="1" noTextEdit="1"/>
              </p:cNvSpPr>
              <p:nvPr/>
            </p:nvSpPr>
            <p:spPr bwMode="auto">
              <a:xfrm>
                <a:off x="1575" y="1407"/>
                <a:ext cx="487" cy="6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19" name="Rectangle 105"/>
              <p:cNvSpPr>
                <a:spLocks noChangeArrowheads="1"/>
              </p:cNvSpPr>
              <p:nvPr/>
            </p:nvSpPr>
            <p:spPr bwMode="auto">
              <a:xfrm>
                <a:off x="1704" y="1933"/>
                <a:ext cx="242" cy="99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0" name="Rectangle 106"/>
              <p:cNvSpPr>
                <a:spLocks noChangeArrowheads="1"/>
              </p:cNvSpPr>
              <p:nvPr/>
            </p:nvSpPr>
            <p:spPr bwMode="auto">
              <a:xfrm>
                <a:off x="1704" y="1944"/>
                <a:ext cx="242" cy="99"/>
              </a:xfrm>
              <a:prstGeom prst="rect">
                <a:avLst/>
              </a:prstGeom>
              <a:solidFill>
                <a:srgbClr val="F888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1" name="Freeform 107"/>
              <p:cNvSpPr>
                <a:spLocks/>
              </p:cNvSpPr>
              <p:nvPr/>
            </p:nvSpPr>
            <p:spPr bwMode="auto">
              <a:xfrm>
                <a:off x="1781" y="1945"/>
                <a:ext cx="164" cy="98"/>
              </a:xfrm>
              <a:custGeom>
                <a:avLst/>
                <a:gdLst>
                  <a:gd name="T0" fmla="*/ 0 w 119"/>
                  <a:gd name="T1" fmla="*/ 71 h 71"/>
                  <a:gd name="T2" fmla="*/ 119 w 119"/>
                  <a:gd name="T3" fmla="*/ 71 h 71"/>
                  <a:gd name="T4" fmla="*/ 119 w 119"/>
                  <a:gd name="T5" fmla="*/ 0 h 71"/>
                  <a:gd name="T6" fmla="*/ 93 w 119"/>
                  <a:gd name="T7" fmla="*/ 0 h 71"/>
                  <a:gd name="T8" fmla="*/ 0 w 119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71">
                    <a:moveTo>
                      <a:pt x="0" y="71"/>
                    </a:move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0"/>
                      <a:pt x="119" y="0"/>
                      <a:pt x="119" y="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2" y="24"/>
                      <a:pt x="31" y="48"/>
                      <a:pt x="0" y="71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2" name="Rectangle 108"/>
              <p:cNvSpPr>
                <a:spLocks noChangeArrowheads="1"/>
              </p:cNvSpPr>
              <p:nvPr/>
            </p:nvSpPr>
            <p:spPr bwMode="auto">
              <a:xfrm>
                <a:off x="1644" y="2026"/>
                <a:ext cx="368" cy="61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3" name="Rectangle 109"/>
              <p:cNvSpPr>
                <a:spLocks noChangeArrowheads="1"/>
              </p:cNvSpPr>
              <p:nvPr/>
            </p:nvSpPr>
            <p:spPr bwMode="auto">
              <a:xfrm>
                <a:off x="1644" y="2043"/>
                <a:ext cx="368" cy="61"/>
              </a:xfrm>
              <a:prstGeom prst="rect">
                <a:avLst/>
              </a:prstGeom>
              <a:solidFill>
                <a:srgbClr val="FF8D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4" name="Freeform 110"/>
              <p:cNvSpPr>
                <a:spLocks/>
              </p:cNvSpPr>
              <p:nvPr/>
            </p:nvSpPr>
            <p:spPr bwMode="auto">
              <a:xfrm>
                <a:off x="1781" y="2043"/>
                <a:ext cx="231" cy="61"/>
              </a:xfrm>
              <a:custGeom>
                <a:avLst/>
                <a:gdLst>
                  <a:gd name="T0" fmla="*/ 31 w 168"/>
                  <a:gd name="T1" fmla="*/ 19 h 44"/>
                  <a:gd name="T2" fmla="*/ 20 w 168"/>
                  <a:gd name="T3" fmla="*/ 27 h 44"/>
                  <a:gd name="T4" fmla="*/ 13 w 168"/>
                  <a:gd name="T5" fmla="*/ 33 h 44"/>
                  <a:gd name="T6" fmla="*/ 0 w 168"/>
                  <a:gd name="T7" fmla="*/ 44 h 44"/>
                  <a:gd name="T8" fmla="*/ 168 w 168"/>
                  <a:gd name="T9" fmla="*/ 44 h 44"/>
                  <a:gd name="T10" fmla="*/ 168 w 168"/>
                  <a:gd name="T11" fmla="*/ 0 h 44"/>
                  <a:gd name="T12" fmla="*/ 59 w 168"/>
                  <a:gd name="T13" fmla="*/ 0 h 44"/>
                  <a:gd name="T14" fmla="*/ 31 w 168"/>
                  <a:gd name="T15" fmla="*/ 1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8" h="44">
                    <a:moveTo>
                      <a:pt x="31" y="19"/>
                    </a:moveTo>
                    <a:cubicBezTo>
                      <a:pt x="28" y="22"/>
                      <a:pt x="24" y="24"/>
                      <a:pt x="20" y="27"/>
                    </a:cubicBezTo>
                    <a:cubicBezTo>
                      <a:pt x="18" y="29"/>
                      <a:pt x="15" y="31"/>
                      <a:pt x="13" y="33"/>
                    </a:cubicBezTo>
                    <a:cubicBezTo>
                      <a:pt x="9" y="37"/>
                      <a:pt x="4" y="40"/>
                      <a:pt x="0" y="44"/>
                    </a:cubicBezTo>
                    <a:cubicBezTo>
                      <a:pt x="168" y="44"/>
                      <a:pt x="168" y="44"/>
                      <a:pt x="168" y="44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0" y="6"/>
                      <a:pt x="40" y="12"/>
                      <a:pt x="31" y="19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5" name="Oval 111"/>
              <p:cNvSpPr>
                <a:spLocks noChangeArrowheads="1"/>
              </p:cNvSpPr>
              <p:nvPr/>
            </p:nvSpPr>
            <p:spPr bwMode="auto">
              <a:xfrm>
                <a:off x="1795" y="1868"/>
                <a:ext cx="65" cy="65"/>
              </a:xfrm>
              <a:prstGeom prst="ellipse">
                <a:avLst/>
              </a:prstGeom>
              <a:solidFill>
                <a:srgbClr val="FE97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6" name="Freeform 112"/>
              <p:cNvSpPr>
                <a:spLocks/>
              </p:cNvSpPr>
              <p:nvPr/>
            </p:nvSpPr>
            <p:spPr bwMode="auto">
              <a:xfrm>
                <a:off x="1809" y="1881"/>
                <a:ext cx="51" cy="52"/>
              </a:xfrm>
              <a:custGeom>
                <a:avLst/>
                <a:gdLst>
                  <a:gd name="T0" fmla="*/ 17 w 37"/>
                  <a:gd name="T1" fmla="*/ 21 h 38"/>
                  <a:gd name="T2" fmla="*/ 0 w 37"/>
                  <a:gd name="T3" fmla="*/ 34 h 38"/>
                  <a:gd name="T4" fmla="*/ 13 w 37"/>
                  <a:gd name="T5" fmla="*/ 38 h 38"/>
                  <a:gd name="T6" fmla="*/ 37 w 37"/>
                  <a:gd name="T7" fmla="*/ 14 h 38"/>
                  <a:gd name="T8" fmla="*/ 32 w 37"/>
                  <a:gd name="T9" fmla="*/ 0 h 38"/>
                  <a:gd name="T10" fmla="*/ 17 w 37"/>
                  <a:gd name="T11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7" y="21"/>
                    </a:moveTo>
                    <a:cubicBezTo>
                      <a:pt x="12" y="26"/>
                      <a:pt x="6" y="30"/>
                      <a:pt x="0" y="34"/>
                    </a:cubicBezTo>
                    <a:cubicBezTo>
                      <a:pt x="4" y="36"/>
                      <a:pt x="8" y="38"/>
                      <a:pt x="13" y="38"/>
                    </a:cubicBezTo>
                    <a:cubicBezTo>
                      <a:pt x="26" y="38"/>
                      <a:pt x="37" y="27"/>
                      <a:pt x="37" y="14"/>
                    </a:cubicBezTo>
                    <a:cubicBezTo>
                      <a:pt x="37" y="9"/>
                      <a:pt x="35" y="4"/>
                      <a:pt x="32" y="0"/>
                    </a:cubicBezTo>
                    <a:cubicBezTo>
                      <a:pt x="28" y="8"/>
                      <a:pt x="23" y="15"/>
                      <a:pt x="17" y="21"/>
                    </a:cubicBezTo>
                    <a:close/>
                  </a:path>
                </a:pathLst>
              </a:custGeom>
              <a:solidFill>
                <a:srgbClr val="F771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7" name="Freeform 113"/>
              <p:cNvSpPr>
                <a:spLocks noEditPoints="1"/>
              </p:cNvSpPr>
              <p:nvPr/>
            </p:nvSpPr>
            <p:spPr bwMode="auto">
              <a:xfrm>
                <a:off x="1631" y="1465"/>
                <a:ext cx="376" cy="376"/>
              </a:xfrm>
              <a:custGeom>
                <a:avLst/>
                <a:gdLst>
                  <a:gd name="T0" fmla="*/ 144 w 273"/>
                  <a:gd name="T1" fmla="*/ 4 h 273"/>
                  <a:gd name="T2" fmla="*/ 4 w 273"/>
                  <a:gd name="T3" fmla="*/ 130 h 273"/>
                  <a:gd name="T4" fmla="*/ 129 w 273"/>
                  <a:gd name="T5" fmla="*/ 270 h 273"/>
                  <a:gd name="T6" fmla="*/ 269 w 273"/>
                  <a:gd name="T7" fmla="*/ 144 h 273"/>
                  <a:gd name="T8" fmla="*/ 144 w 273"/>
                  <a:gd name="T9" fmla="*/ 4 h 273"/>
                  <a:gd name="T10" fmla="*/ 130 w 273"/>
                  <a:gd name="T11" fmla="*/ 258 h 273"/>
                  <a:gd name="T12" fmla="*/ 15 w 273"/>
                  <a:gd name="T13" fmla="*/ 130 h 273"/>
                  <a:gd name="T14" fmla="*/ 143 w 273"/>
                  <a:gd name="T15" fmla="*/ 15 h 273"/>
                  <a:gd name="T16" fmla="*/ 258 w 273"/>
                  <a:gd name="T17" fmla="*/ 143 h 273"/>
                  <a:gd name="T18" fmla="*/ 130 w 273"/>
                  <a:gd name="T19" fmla="*/ 25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3" h="273">
                    <a:moveTo>
                      <a:pt x="144" y="4"/>
                    </a:moveTo>
                    <a:cubicBezTo>
                      <a:pt x="70" y="0"/>
                      <a:pt x="8" y="56"/>
                      <a:pt x="4" y="130"/>
                    </a:cubicBezTo>
                    <a:cubicBezTo>
                      <a:pt x="0" y="203"/>
                      <a:pt x="56" y="266"/>
                      <a:pt x="129" y="270"/>
                    </a:cubicBezTo>
                    <a:cubicBezTo>
                      <a:pt x="203" y="273"/>
                      <a:pt x="265" y="217"/>
                      <a:pt x="269" y="144"/>
                    </a:cubicBezTo>
                    <a:cubicBezTo>
                      <a:pt x="273" y="71"/>
                      <a:pt x="217" y="8"/>
                      <a:pt x="144" y="4"/>
                    </a:cubicBezTo>
                    <a:close/>
                    <a:moveTo>
                      <a:pt x="130" y="258"/>
                    </a:moveTo>
                    <a:cubicBezTo>
                      <a:pt x="63" y="255"/>
                      <a:pt x="11" y="197"/>
                      <a:pt x="15" y="130"/>
                    </a:cubicBezTo>
                    <a:cubicBezTo>
                      <a:pt x="19" y="63"/>
                      <a:pt x="76" y="12"/>
                      <a:pt x="143" y="15"/>
                    </a:cubicBezTo>
                    <a:cubicBezTo>
                      <a:pt x="210" y="19"/>
                      <a:pt x="262" y="76"/>
                      <a:pt x="258" y="143"/>
                    </a:cubicBezTo>
                    <a:cubicBezTo>
                      <a:pt x="254" y="210"/>
                      <a:pt x="197" y="262"/>
                      <a:pt x="130" y="258"/>
                    </a:cubicBezTo>
                    <a:close/>
                  </a:path>
                </a:pathLst>
              </a:custGeom>
              <a:solidFill>
                <a:srgbClr val="FCB5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8" name="Freeform 114"/>
              <p:cNvSpPr>
                <a:spLocks noEditPoints="1"/>
              </p:cNvSpPr>
              <p:nvPr/>
            </p:nvSpPr>
            <p:spPr bwMode="auto">
              <a:xfrm>
                <a:off x="1647" y="1481"/>
                <a:ext cx="345" cy="344"/>
              </a:xfrm>
              <a:custGeom>
                <a:avLst/>
                <a:gdLst>
                  <a:gd name="T0" fmla="*/ 132 w 251"/>
                  <a:gd name="T1" fmla="*/ 3 h 250"/>
                  <a:gd name="T2" fmla="*/ 4 w 251"/>
                  <a:gd name="T3" fmla="*/ 118 h 250"/>
                  <a:gd name="T4" fmla="*/ 119 w 251"/>
                  <a:gd name="T5" fmla="*/ 246 h 250"/>
                  <a:gd name="T6" fmla="*/ 247 w 251"/>
                  <a:gd name="T7" fmla="*/ 131 h 250"/>
                  <a:gd name="T8" fmla="*/ 132 w 251"/>
                  <a:gd name="T9" fmla="*/ 3 h 250"/>
                  <a:gd name="T10" fmla="*/ 119 w 251"/>
                  <a:gd name="T11" fmla="*/ 238 h 250"/>
                  <a:gd name="T12" fmla="*/ 12 w 251"/>
                  <a:gd name="T13" fmla="*/ 119 h 250"/>
                  <a:gd name="T14" fmla="*/ 132 w 251"/>
                  <a:gd name="T15" fmla="*/ 11 h 250"/>
                  <a:gd name="T16" fmla="*/ 239 w 251"/>
                  <a:gd name="T17" fmla="*/ 131 h 250"/>
                  <a:gd name="T18" fmla="*/ 119 w 251"/>
                  <a:gd name="T19" fmla="*/ 238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1" h="250">
                    <a:moveTo>
                      <a:pt x="132" y="3"/>
                    </a:moveTo>
                    <a:cubicBezTo>
                      <a:pt x="65" y="0"/>
                      <a:pt x="8" y="51"/>
                      <a:pt x="4" y="118"/>
                    </a:cubicBezTo>
                    <a:cubicBezTo>
                      <a:pt x="0" y="185"/>
                      <a:pt x="52" y="243"/>
                      <a:pt x="119" y="246"/>
                    </a:cubicBezTo>
                    <a:cubicBezTo>
                      <a:pt x="186" y="250"/>
                      <a:pt x="243" y="198"/>
                      <a:pt x="247" y="131"/>
                    </a:cubicBezTo>
                    <a:cubicBezTo>
                      <a:pt x="251" y="64"/>
                      <a:pt x="199" y="7"/>
                      <a:pt x="132" y="3"/>
                    </a:cubicBezTo>
                    <a:close/>
                    <a:moveTo>
                      <a:pt x="119" y="238"/>
                    </a:moveTo>
                    <a:cubicBezTo>
                      <a:pt x="57" y="235"/>
                      <a:pt x="9" y="181"/>
                      <a:pt x="12" y="119"/>
                    </a:cubicBezTo>
                    <a:cubicBezTo>
                      <a:pt x="15" y="56"/>
                      <a:pt x="69" y="8"/>
                      <a:pt x="132" y="11"/>
                    </a:cubicBezTo>
                    <a:cubicBezTo>
                      <a:pt x="194" y="15"/>
                      <a:pt x="242" y="68"/>
                      <a:pt x="239" y="131"/>
                    </a:cubicBezTo>
                    <a:cubicBezTo>
                      <a:pt x="236" y="194"/>
                      <a:pt x="182" y="242"/>
                      <a:pt x="119" y="238"/>
                    </a:cubicBezTo>
                    <a:close/>
                  </a:path>
                </a:pathLst>
              </a:custGeom>
              <a:solidFill>
                <a:srgbClr val="FE8C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0" name="Freeform 115"/>
              <p:cNvSpPr>
                <a:spLocks/>
              </p:cNvSpPr>
              <p:nvPr/>
            </p:nvSpPr>
            <p:spPr bwMode="auto">
              <a:xfrm>
                <a:off x="1659" y="1492"/>
                <a:ext cx="320" cy="322"/>
              </a:xfrm>
              <a:custGeom>
                <a:avLst/>
                <a:gdLst>
                  <a:gd name="T0" fmla="*/ 123 w 233"/>
                  <a:gd name="T1" fmla="*/ 3 h 234"/>
                  <a:gd name="T2" fmla="*/ 3 w 233"/>
                  <a:gd name="T3" fmla="*/ 111 h 234"/>
                  <a:gd name="T4" fmla="*/ 110 w 233"/>
                  <a:gd name="T5" fmla="*/ 230 h 234"/>
                  <a:gd name="T6" fmla="*/ 230 w 233"/>
                  <a:gd name="T7" fmla="*/ 123 h 234"/>
                  <a:gd name="T8" fmla="*/ 123 w 233"/>
                  <a:gd name="T9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3" h="234">
                    <a:moveTo>
                      <a:pt x="123" y="3"/>
                    </a:moveTo>
                    <a:cubicBezTo>
                      <a:pt x="60" y="0"/>
                      <a:pt x="6" y="48"/>
                      <a:pt x="3" y="111"/>
                    </a:cubicBezTo>
                    <a:cubicBezTo>
                      <a:pt x="0" y="173"/>
                      <a:pt x="48" y="227"/>
                      <a:pt x="110" y="230"/>
                    </a:cubicBezTo>
                    <a:cubicBezTo>
                      <a:pt x="173" y="234"/>
                      <a:pt x="227" y="186"/>
                      <a:pt x="230" y="123"/>
                    </a:cubicBezTo>
                    <a:cubicBezTo>
                      <a:pt x="233" y="60"/>
                      <a:pt x="185" y="7"/>
                      <a:pt x="123" y="3"/>
                    </a:cubicBezTo>
                    <a:close/>
                  </a:path>
                </a:pathLst>
              </a:custGeom>
              <a:solidFill>
                <a:srgbClr val="F7DF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1" name="Freeform 116"/>
              <p:cNvSpPr>
                <a:spLocks/>
              </p:cNvSpPr>
              <p:nvPr/>
            </p:nvSpPr>
            <p:spPr bwMode="auto">
              <a:xfrm>
                <a:off x="1809" y="1513"/>
                <a:ext cx="34" cy="33"/>
              </a:xfrm>
              <a:custGeom>
                <a:avLst/>
                <a:gdLst>
                  <a:gd name="T0" fmla="*/ 18 w 34"/>
                  <a:gd name="T1" fmla="*/ 0 h 33"/>
                  <a:gd name="T2" fmla="*/ 22 w 34"/>
                  <a:gd name="T3" fmla="*/ 11 h 33"/>
                  <a:gd name="T4" fmla="*/ 34 w 34"/>
                  <a:gd name="T5" fmla="*/ 14 h 33"/>
                  <a:gd name="T6" fmla="*/ 25 w 34"/>
                  <a:gd name="T7" fmla="*/ 22 h 33"/>
                  <a:gd name="T8" fmla="*/ 26 w 34"/>
                  <a:gd name="T9" fmla="*/ 33 h 33"/>
                  <a:gd name="T10" fmla="*/ 16 w 34"/>
                  <a:gd name="T11" fmla="*/ 27 h 33"/>
                  <a:gd name="T12" fmla="*/ 5 w 34"/>
                  <a:gd name="T13" fmla="*/ 32 h 33"/>
                  <a:gd name="T14" fmla="*/ 8 w 34"/>
                  <a:gd name="T15" fmla="*/ 21 h 33"/>
                  <a:gd name="T16" fmla="*/ 0 w 34"/>
                  <a:gd name="T17" fmla="*/ 12 h 33"/>
                  <a:gd name="T18" fmla="*/ 12 w 34"/>
                  <a:gd name="T19" fmla="*/ 11 h 33"/>
                  <a:gd name="T20" fmla="*/ 18 w 34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18" y="0"/>
                    </a:moveTo>
                    <a:lnTo>
                      <a:pt x="22" y="11"/>
                    </a:lnTo>
                    <a:lnTo>
                      <a:pt x="34" y="14"/>
                    </a:lnTo>
                    <a:lnTo>
                      <a:pt x="25" y="22"/>
                    </a:lnTo>
                    <a:lnTo>
                      <a:pt x="26" y="33"/>
                    </a:lnTo>
                    <a:lnTo>
                      <a:pt x="16" y="27"/>
                    </a:lnTo>
                    <a:lnTo>
                      <a:pt x="5" y="32"/>
                    </a:lnTo>
                    <a:lnTo>
                      <a:pt x="8" y="21"/>
                    </a:lnTo>
                    <a:lnTo>
                      <a:pt x="0" y="12"/>
                    </a:lnTo>
                    <a:lnTo>
                      <a:pt x="12" y="1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2" name="Freeform 117"/>
              <p:cNvSpPr>
                <a:spLocks/>
              </p:cNvSpPr>
              <p:nvPr/>
            </p:nvSpPr>
            <p:spPr bwMode="auto">
              <a:xfrm>
                <a:off x="1795" y="1762"/>
                <a:ext cx="35" cy="33"/>
              </a:xfrm>
              <a:custGeom>
                <a:avLst/>
                <a:gdLst>
                  <a:gd name="T0" fmla="*/ 17 w 35"/>
                  <a:gd name="T1" fmla="*/ 33 h 33"/>
                  <a:gd name="T2" fmla="*/ 22 w 35"/>
                  <a:gd name="T3" fmla="*/ 22 h 33"/>
                  <a:gd name="T4" fmla="*/ 35 w 35"/>
                  <a:gd name="T5" fmla="*/ 21 h 33"/>
                  <a:gd name="T6" fmla="*/ 26 w 35"/>
                  <a:gd name="T7" fmla="*/ 13 h 33"/>
                  <a:gd name="T8" fmla="*/ 29 w 35"/>
                  <a:gd name="T9" fmla="*/ 2 h 33"/>
                  <a:gd name="T10" fmla="*/ 18 w 35"/>
                  <a:gd name="T11" fmla="*/ 6 h 33"/>
                  <a:gd name="T12" fmla="*/ 8 w 35"/>
                  <a:gd name="T13" fmla="*/ 0 h 33"/>
                  <a:gd name="T14" fmla="*/ 10 w 35"/>
                  <a:gd name="T15" fmla="*/ 11 h 33"/>
                  <a:gd name="T16" fmla="*/ 0 w 35"/>
                  <a:gd name="T17" fmla="*/ 19 h 33"/>
                  <a:gd name="T18" fmla="*/ 13 w 35"/>
                  <a:gd name="T19" fmla="*/ 22 h 33"/>
                  <a:gd name="T20" fmla="*/ 17 w 35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3">
                    <a:moveTo>
                      <a:pt x="17" y="33"/>
                    </a:moveTo>
                    <a:lnTo>
                      <a:pt x="22" y="22"/>
                    </a:lnTo>
                    <a:lnTo>
                      <a:pt x="35" y="21"/>
                    </a:lnTo>
                    <a:lnTo>
                      <a:pt x="26" y="13"/>
                    </a:lnTo>
                    <a:lnTo>
                      <a:pt x="29" y="2"/>
                    </a:lnTo>
                    <a:lnTo>
                      <a:pt x="18" y="6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3" y="22"/>
                    </a:lnTo>
                    <a:lnTo>
                      <a:pt x="17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3" name="Freeform 118"/>
              <p:cNvSpPr>
                <a:spLocks/>
              </p:cNvSpPr>
              <p:nvPr/>
            </p:nvSpPr>
            <p:spPr bwMode="auto">
              <a:xfrm>
                <a:off x="1765" y="1520"/>
                <a:ext cx="33" cy="33"/>
              </a:xfrm>
              <a:custGeom>
                <a:avLst/>
                <a:gdLst>
                  <a:gd name="T0" fmla="*/ 14 w 33"/>
                  <a:gd name="T1" fmla="*/ 0 h 33"/>
                  <a:gd name="T2" fmla="*/ 22 w 33"/>
                  <a:gd name="T3" fmla="*/ 8 h 33"/>
                  <a:gd name="T4" fmla="*/ 33 w 33"/>
                  <a:gd name="T5" fmla="*/ 7 h 33"/>
                  <a:gd name="T6" fmla="*/ 27 w 33"/>
                  <a:gd name="T7" fmla="*/ 16 h 33"/>
                  <a:gd name="T8" fmla="*/ 33 w 33"/>
                  <a:gd name="T9" fmla="*/ 27 h 33"/>
                  <a:gd name="T10" fmla="*/ 21 w 33"/>
                  <a:gd name="T11" fmla="*/ 25 h 33"/>
                  <a:gd name="T12" fmla="*/ 12 w 33"/>
                  <a:gd name="T13" fmla="*/ 33 h 33"/>
                  <a:gd name="T14" fmla="*/ 11 w 33"/>
                  <a:gd name="T15" fmla="*/ 22 h 33"/>
                  <a:gd name="T16" fmla="*/ 0 w 33"/>
                  <a:gd name="T17" fmla="*/ 16 h 33"/>
                  <a:gd name="T18" fmla="*/ 11 w 33"/>
                  <a:gd name="T19" fmla="*/ 11 h 33"/>
                  <a:gd name="T20" fmla="*/ 14 w 33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14" y="0"/>
                    </a:moveTo>
                    <a:lnTo>
                      <a:pt x="22" y="8"/>
                    </a:lnTo>
                    <a:lnTo>
                      <a:pt x="33" y="7"/>
                    </a:lnTo>
                    <a:lnTo>
                      <a:pt x="27" y="16"/>
                    </a:lnTo>
                    <a:lnTo>
                      <a:pt x="33" y="27"/>
                    </a:lnTo>
                    <a:lnTo>
                      <a:pt x="21" y="25"/>
                    </a:lnTo>
                    <a:lnTo>
                      <a:pt x="12" y="33"/>
                    </a:lnTo>
                    <a:lnTo>
                      <a:pt x="11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4" name="Freeform 119"/>
              <p:cNvSpPr>
                <a:spLocks/>
              </p:cNvSpPr>
              <p:nvPr/>
            </p:nvSpPr>
            <p:spPr bwMode="auto">
              <a:xfrm>
                <a:off x="1841" y="1755"/>
                <a:ext cx="31" cy="33"/>
              </a:xfrm>
              <a:custGeom>
                <a:avLst/>
                <a:gdLst>
                  <a:gd name="T0" fmla="*/ 19 w 31"/>
                  <a:gd name="T1" fmla="*/ 33 h 33"/>
                  <a:gd name="T2" fmla="*/ 22 w 31"/>
                  <a:gd name="T3" fmla="*/ 22 h 33"/>
                  <a:gd name="T4" fmla="*/ 31 w 31"/>
                  <a:gd name="T5" fmla="*/ 17 h 33"/>
                  <a:gd name="T6" fmla="*/ 22 w 31"/>
                  <a:gd name="T7" fmla="*/ 11 h 33"/>
                  <a:gd name="T8" fmla="*/ 20 w 31"/>
                  <a:gd name="T9" fmla="*/ 0 h 33"/>
                  <a:gd name="T10" fmla="*/ 12 w 31"/>
                  <a:gd name="T11" fmla="*/ 9 h 33"/>
                  <a:gd name="T12" fmla="*/ 0 w 31"/>
                  <a:gd name="T13" fmla="*/ 6 h 33"/>
                  <a:gd name="T14" fmla="*/ 5 w 31"/>
                  <a:gd name="T15" fmla="*/ 17 h 33"/>
                  <a:gd name="T16" fmla="*/ 0 w 31"/>
                  <a:gd name="T17" fmla="*/ 26 h 33"/>
                  <a:gd name="T18" fmla="*/ 11 w 31"/>
                  <a:gd name="T19" fmla="*/ 25 h 33"/>
                  <a:gd name="T20" fmla="*/ 19 w 31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19" y="33"/>
                    </a:moveTo>
                    <a:lnTo>
                      <a:pt x="22" y="22"/>
                    </a:lnTo>
                    <a:lnTo>
                      <a:pt x="31" y="17"/>
                    </a:lnTo>
                    <a:lnTo>
                      <a:pt x="22" y="11"/>
                    </a:lnTo>
                    <a:lnTo>
                      <a:pt x="20" y="0"/>
                    </a:lnTo>
                    <a:lnTo>
                      <a:pt x="12" y="9"/>
                    </a:lnTo>
                    <a:lnTo>
                      <a:pt x="0" y="6"/>
                    </a:lnTo>
                    <a:lnTo>
                      <a:pt x="5" y="17"/>
                    </a:lnTo>
                    <a:lnTo>
                      <a:pt x="0" y="26"/>
                    </a:lnTo>
                    <a:lnTo>
                      <a:pt x="11" y="25"/>
                    </a:lnTo>
                    <a:lnTo>
                      <a:pt x="19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5" name="Freeform 120"/>
              <p:cNvSpPr>
                <a:spLocks/>
              </p:cNvSpPr>
              <p:nvPr/>
            </p:nvSpPr>
            <p:spPr bwMode="auto">
              <a:xfrm>
                <a:off x="1728" y="1540"/>
                <a:ext cx="34" cy="34"/>
              </a:xfrm>
              <a:custGeom>
                <a:avLst/>
                <a:gdLst>
                  <a:gd name="T0" fmla="*/ 7 w 34"/>
                  <a:gd name="T1" fmla="*/ 2 h 34"/>
                  <a:gd name="T2" fmla="*/ 18 w 34"/>
                  <a:gd name="T3" fmla="*/ 7 h 34"/>
                  <a:gd name="T4" fmla="*/ 27 w 34"/>
                  <a:gd name="T5" fmla="*/ 0 h 34"/>
                  <a:gd name="T6" fmla="*/ 26 w 34"/>
                  <a:gd name="T7" fmla="*/ 13 h 34"/>
                  <a:gd name="T8" fmla="*/ 34 w 34"/>
                  <a:gd name="T9" fmla="*/ 21 h 34"/>
                  <a:gd name="T10" fmla="*/ 23 w 34"/>
                  <a:gd name="T11" fmla="*/ 22 h 34"/>
                  <a:gd name="T12" fmla="*/ 18 w 34"/>
                  <a:gd name="T13" fmla="*/ 34 h 34"/>
                  <a:gd name="T14" fmla="*/ 12 w 34"/>
                  <a:gd name="T15" fmla="*/ 22 h 34"/>
                  <a:gd name="T16" fmla="*/ 0 w 34"/>
                  <a:gd name="T17" fmla="*/ 21 h 34"/>
                  <a:gd name="T18" fmla="*/ 9 w 34"/>
                  <a:gd name="T19" fmla="*/ 13 h 34"/>
                  <a:gd name="T20" fmla="*/ 7 w 34"/>
                  <a:gd name="T21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4">
                    <a:moveTo>
                      <a:pt x="7" y="2"/>
                    </a:moveTo>
                    <a:lnTo>
                      <a:pt x="18" y="7"/>
                    </a:lnTo>
                    <a:lnTo>
                      <a:pt x="27" y="0"/>
                    </a:lnTo>
                    <a:lnTo>
                      <a:pt x="26" y="13"/>
                    </a:lnTo>
                    <a:lnTo>
                      <a:pt x="34" y="21"/>
                    </a:lnTo>
                    <a:lnTo>
                      <a:pt x="23" y="22"/>
                    </a:lnTo>
                    <a:lnTo>
                      <a:pt x="18" y="34"/>
                    </a:lnTo>
                    <a:lnTo>
                      <a:pt x="12" y="22"/>
                    </a:lnTo>
                    <a:lnTo>
                      <a:pt x="0" y="21"/>
                    </a:lnTo>
                    <a:lnTo>
                      <a:pt x="9" y="13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6" name="Freeform 121"/>
              <p:cNvSpPr>
                <a:spLocks/>
              </p:cNvSpPr>
              <p:nvPr/>
            </p:nvSpPr>
            <p:spPr bwMode="auto">
              <a:xfrm>
                <a:off x="1876" y="1735"/>
                <a:ext cx="33" cy="33"/>
              </a:xfrm>
              <a:custGeom>
                <a:avLst/>
                <a:gdLst>
                  <a:gd name="T0" fmla="*/ 28 w 33"/>
                  <a:gd name="T1" fmla="*/ 31 h 33"/>
                  <a:gd name="T2" fmla="*/ 25 w 33"/>
                  <a:gd name="T3" fmla="*/ 20 h 33"/>
                  <a:gd name="T4" fmla="*/ 33 w 33"/>
                  <a:gd name="T5" fmla="*/ 12 h 33"/>
                  <a:gd name="T6" fmla="*/ 22 w 33"/>
                  <a:gd name="T7" fmla="*/ 11 h 33"/>
                  <a:gd name="T8" fmla="*/ 17 w 33"/>
                  <a:gd name="T9" fmla="*/ 0 h 33"/>
                  <a:gd name="T10" fmla="*/ 11 w 33"/>
                  <a:gd name="T11" fmla="*/ 11 h 33"/>
                  <a:gd name="T12" fmla="*/ 0 w 33"/>
                  <a:gd name="T13" fmla="*/ 12 h 33"/>
                  <a:gd name="T14" fmla="*/ 9 w 33"/>
                  <a:gd name="T15" fmla="*/ 20 h 33"/>
                  <a:gd name="T16" fmla="*/ 7 w 33"/>
                  <a:gd name="T17" fmla="*/ 33 h 33"/>
                  <a:gd name="T18" fmla="*/ 17 w 33"/>
                  <a:gd name="T19" fmla="*/ 26 h 33"/>
                  <a:gd name="T20" fmla="*/ 28 w 33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8" y="31"/>
                    </a:moveTo>
                    <a:lnTo>
                      <a:pt x="25" y="20"/>
                    </a:lnTo>
                    <a:lnTo>
                      <a:pt x="33" y="12"/>
                    </a:lnTo>
                    <a:lnTo>
                      <a:pt x="22" y="11"/>
                    </a:lnTo>
                    <a:lnTo>
                      <a:pt x="17" y="0"/>
                    </a:lnTo>
                    <a:lnTo>
                      <a:pt x="11" y="11"/>
                    </a:lnTo>
                    <a:lnTo>
                      <a:pt x="0" y="12"/>
                    </a:lnTo>
                    <a:lnTo>
                      <a:pt x="9" y="20"/>
                    </a:lnTo>
                    <a:lnTo>
                      <a:pt x="7" y="33"/>
                    </a:lnTo>
                    <a:lnTo>
                      <a:pt x="17" y="26"/>
                    </a:lnTo>
                    <a:lnTo>
                      <a:pt x="28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7" name="Freeform 122"/>
              <p:cNvSpPr>
                <a:spLocks/>
              </p:cNvSpPr>
              <p:nvPr/>
            </p:nvSpPr>
            <p:spPr bwMode="auto">
              <a:xfrm>
                <a:off x="1702" y="1569"/>
                <a:ext cx="33" cy="35"/>
              </a:xfrm>
              <a:custGeom>
                <a:avLst/>
                <a:gdLst>
                  <a:gd name="T0" fmla="*/ 0 w 33"/>
                  <a:gd name="T1" fmla="*/ 9 h 35"/>
                  <a:gd name="T2" fmla="*/ 11 w 33"/>
                  <a:gd name="T3" fmla="*/ 10 h 35"/>
                  <a:gd name="T4" fmla="*/ 19 w 33"/>
                  <a:gd name="T5" fmla="*/ 0 h 35"/>
                  <a:gd name="T6" fmla="*/ 22 w 33"/>
                  <a:gd name="T7" fmla="*/ 13 h 35"/>
                  <a:gd name="T8" fmla="*/ 33 w 33"/>
                  <a:gd name="T9" fmla="*/ 17 h 35"/>
                  <a:gd name="T10" fmla="*/ 22 w 33"/>
                  <a:gd name="T11" fmla="*/ 22 h 35"/>
                  <a:gd name="T12" fmla="*/ 20 w 33"/>
                  <a:gd name="T13" fmla="*/ 35 h 35"/>
                  <a:gd name="T14" fmla="*/ 12 w 33"/>
                  <a:gd name="T15" fmla="*/ 27 h 35"/>
                  <a:gd name="T16" fmla="*/ 0 w 33"/>
                  <a:gd name="T17" fmla="*/ 29 h 35"/>
                  <a:gd name="T18" fmla="*/ 5 w 33"/>
                  <a:gd name="T19" fmla="*/ 18 h 35"/>
                  <a:gd name="T20" fmla="*/ 0 w 33"/>
                  <a:gd name="T21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0" y="9"/>
                    </a:moveTo>
                    <a:lnTo>
                      <a:pt x="11" y="10"/>
                    </a:lnTo>
                    <a:lnTo>
                      <a:pt x="19" y="0"/>
                    </a:lnTo>
                    <a:lnTo>
                      <a:pt x="22" y="13"/>
                    </a:lnTo>
                    <a:lnTo>
                      <a:pt x="33" y="17"/>
                    </a:lnTo>
                    <a:lnTo>
                      <a:pt x="22" y="22"/>
                    </a:lnTo>
                    <a:lnTo>
                      <a:pt x="20" y="35"/>
                    </a:lnTo>
                    <a:lnTo>
                      <a:pt x="12" y="27"/>
                    </a:lnTo>
                    <a:lnTo>
                      <a:pt x="0" y="29"/>
                    </a:lnTo>
                    <a:lnTo>
                      <a:pt x="5" y="18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8" name="Freeform 123"/>
              <p:cNvSpPr>
                <a:spLocks/>
              </p:cNvSpPr>
              <p:nvPr/>
            </p:nvSpPr>
            <p:spPr bwMode="auto">
              <a:xfrm>
                <a:off x="1904" y="1704"/>
                <a:ext cx="33" cy="35"/>
              </a:xfrm>
              <a:custGeom>
                <a:avLst/>
                <a:gdLst>
                  <a:gd name="T0" fmla="*/ 33 w 33"/>
                  <a:gd name="T1" fmla="*/ 26 h 35"/>
                  <a:gd name="T2" fmla="*/ 27 w 33"/>
                  <a:gd name="T3" fmla="*/ 17 h 35"/>
                  <a:gd name="T4" fmla="*/ 31 w 33"/>
                  <a:gd name="T5" fmla="*/ 6 h 35"/>
                  <a:gd name="T6" fmla="*/ 20 w 33"/>
                  <a:gd name="T7" fmla="*/ 9 h 35"/>
                  <a:gd name="T8" fmla="*/ 12 w 33"/>
                  <a:gd name="T9" fmla="*/ 0 h 35"/>
                  <a:gd name="T10" fmla="*/ 11 w 33"/>
                  <a:gd name="T11" fmla="*/ 13 h 35"/>
                  <a:gd name="T12" fmla="*/ 0 w 33"/>
                  <a:gd name="T13" fmla="*/ 18 h 35"/>
                  <a:gd name="T14" fmla="*/ 11 w 33"/>
                  <a:gd name="T15" fmla="*/ 22 h 35"/>
                  <a:gd name="T16" fmla="*/ 14 w 33"/>
                  <a:gd name="T17" fmla="*/ 35 h 35"/>
                  <a:gd name="T18" fmla="*/ 22 w 33"/>
                  <a:gd name="T19" fmla="*/ 25 h 35"/>
                  <a:gd name="T20" fmla="*/ 33 w 33"/>
                  <a:gd name="T21" fmla="*/ 2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33" y="26"/>
                    </a:moveTo>
                    <a:lnTo>
                      <a:pt x="27" y="17"/>
                    </a:lnTo>
                    <a:lnTo>
                      <a:pt x="31" y="6"/>
                    </a:lnTo>
                    <a:lnTo>
                      <a:pt x="20" y="9"/>
                    </a:lnTo>
                    <a:lnTo>
                      <a:pt x="12" y="0"/>
                    </a:lnTo>
                    <a:lnTo>
                      <a:pt x="11" y="13"/>
                    </a:lnTo>
                    <a:lnTo>
                      <a:pt x="0" y="18"/>
                    </a:lnTo>
                    <a:lnTo>
                      <a:pt x="11" y="22"/>
                    </a:lnTo>
                    <a:lnTo>
                      <a:pt x="14" y="35"/>
                    </a:lnTo>
                    <a:lnTo>
                      <a:pt x="22" y="25"/>
                    </a:lnTo>
                    <a:lnTo>
                      <a:pt x="33" y="26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9" name="Freeform 124"/>
              <p:cNvSpPr>
                <a:spLocks/>
              </p:cNvSpPr>
              <p:nvPr/>
            </p:nvSpPr>
            <p:spPr bwMode="auto">
              <a:xfrm>
                <a:off x="1682" y="1608"/>
                <a:ext cx="33" cy="33"/>
              </a:xfrm>
              <a:custGeom>
                <a:avLst/>
                <a:gdLst>
                  <a:gd name="T0" fmla="*/ 0 w 33"/>
                  <a:gd name="T1" fmla="*/ 14 h 33"/>
                  <a:gd name="T2" fmla="*/ 11 w 33"/>
                  <a:gd name="T3" fmla="*/ 11 h 33"/>
                  <a:gd name="T4" fmla="*/ 15 w 33"/>
                  <a:gd name="T5" fmla="*/ 0 h 33"/>
                  <a:gd name="T6" fmla="*/ 22 w 33"/>
                  <a:gd name="T7" fmla="*/ 11 h 33"/>
                  <a:gd name="T8" fmla="*/ 33 w 33"/>
                  <a:gd name="T9" fmla="*/ 11 h 33"/>
                  <a:gd name="T10" fmla="*/ 26 w 33"/>
                  <a:gd name="T11" fmla="*/ 21 h 33"/>
                  <a:gd name="T12" fmla="*/ 29 w 33"/>
                  <a:gd name="T13" fmla="*/ 32 h 33"/>
                  <a:gd name="T14" fmla="*/ 18 w 33"/>
                  <a:gd name="T15" fmla="*/ 27 h 33"/>
                  <a:gd name="T16" fmla="*/ 9 w 33"/>
                  <a:gd name="T17" fmla="*/ 33 h 33"/>
                  <a:gd name="T18" fmla="*/ 9 w 33"/>
                  <a:gd name="T19" fmla="*/ 22 h 33"/>
                  <a:gd name="T20" fmla="*/ 0 w 33"/>
                  <a:gd name="T21" fmla="*/ 1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4"/>
                    </a:moveTo>
                    <a:lnTo>
                      <a:pt x="11" y="11"/>
                    </a:lnTo>
                    <a:lnTo>
                      <a:pt x="15" y="0"/>
                    </a:lnTo>
                    <a:lnTo>
                      <a:pt x="22" y="11"/>
                    </a:lnTo>
                    <a:lnTo>
                      <a:pt x="33" y="11"/>
                    </a:lnTo>
                    <a:lnTo>
                      <a:pt x="26" y="21"/>
                    </a:lnTo>
                    <a:lnTo>
                      <a:pt x="29" y="32"/>
                    </a:lnTo>
                    <a:lnTo>
                      <a:pt x="18" y="27"/>
                    </a:lnTo>
                    <a:lnTo>
                      <a:pt x="9" y="33"/>
                    </a:lnTo>
                    <a:lnTo>
                      <a:pt x="9" y="2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0" name="Freeform 125"/>
              <p:cNvSpPr>
                <a:spLocks/>
              </p:cNvSpPr>
              <p:nvPr/>
            </p:nvSpPr>
            <p:spPr bwMode="auto">
              <a:xfrm>
                <a:off x="1923" y="1667"/>
                <a:ext cx="33" cy="33"/>
              </a:xfrm>
              <a:custGeom>
                <a:avLst/>
                <a:gdLst>
                  <a:gd name="T0" fmla="*/ 33 w 33"/>
                  <a:gd name="T1" fmla="*/ 19 h 33"/>
                  <a:gd name="T2" fmla="*/ 23 w 33"/>
                  <a:gd name="T3" fmla="*/ 11 h 33"/>
                  <a:gd name="T4" fmla="*/ 25 w 33"/>
                  <a:gd name="T5" fmla="*/ 0 h 33"/>
                  <a:gd name="T6" fmla="*/ 15 w 33"/>
                  <a:gd name="T7" fmla="*/ 6 h 33"/>
                  <a:gd name="T8" fmla="*/ 4 w 33"/>
                  <a:gd name="T9" fmla="*/ 2 h 33"/>
                  <a:gd name="T10" fmla="*/ 7 w 33"/>
                  <a:gd name="T11" fmla="*/ 13 h 33"/>
                  <a:gd name="T12" fmla="*/ 0 w 33"/>
                  <a:gd name="T13" fmla="*/ 22 h 33"/>
                  <a:gd name="T14" fmla="*/ 11 w 33"/>
                  <a:gd name="T15" fmla="*/ 22 h 33"/>
                  <a:gd name="T16" fmla="*/ 18 w 33"/>
                  <a:gd name="T17" fmla="*/ 33 h 33"/>
                  <a:gd name="T18" fmla="*/ 22 w 33"/>
                  <a:gd name="T19" fmla="*/ 22 h 33"/>
                  <a:gd name="T20" fmla="*/ 33 w 33"/>
                  <a:gd name="T21" fmla="*/ 1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9"/>
                    </a:moveTo>
                    <a:lnTo>
                      <a:pt x="23" y="11"/>
                    </a:lnTo>
                    <a:lnTo>
                      <a:pt x="25" y="0"/>
                    </a:lnTo>
                    <a:lnTo>
                      <a:pt x="15" y="6"/>
                    </a:lnTo>
                    <a:lnTo>
                      <a:pt x="4" y="2"/>
                    </a:lnTo>
                    <a:lnTo>
                      <a:pt x="7" y="13"/>
                    </a:lnTo>
                    <a:lnTo>
                      <a:pt x="0" y="22"/>
                    </a:lnTo>
                    <a:lnTo>
                      <a:pt x="11" y="22"/>
                    </a:lnTo>
                    <a:lnTo>
                      <a:pt x="18" y="33"/>
                    </a:lnTo>
                    <a:lnTo>
                      <a:pt x="22" y="22"/>
                    </a:lnTo>
                    <a:lnTo>
                      <a:pt x="33" y="1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1" name="Freeform 126"/>
              <p:cNvSpPr>
                <a:spLocks/>
              </p:cNvSpPr>
              <p:nvPr/>
            </p:nvSpPr>
            <p:spPr bwMode="auto">
              <a:xfrm>
                <a:off x="1680" y="1653"/>
                <a:ext cx="33" cy="33"/>
              </a:xfrm>
              <a:custGeom>
                <a:avLst/>
                <a:gdLst>
                  <a:gd name="T0" fmla="*/ 0 w 33"/>
                  <a:gd name="T1" fmla="*/ 18 h 33"/>
                  <a:gd name="T2" fmla="*/ 9 w 33"/>
                  <a:gd name="T3" fmla="*/ 11 h 33"/>
                  <a:gd name="T4" fmla="*/ 9 w 33"/>
                  <a:gd name="T5" fmla="*/ 0 h 33"/>
                  <a:gd name="T6" fmla="*/ 19 w 33"/>
                  <a:gd name="T7" fmla="*/ 7 h 33"/>
                  <a:gd name="T8" fmla="*/ 30 w 33"/>
                  <a:gd name="T9" fmla="*/ 3 h 33"/>
                  <a:gd name="T10" fmla="*/ 26 w 33"/>
                  <a:gd name="T11" fmla="*/ 16 h 33"/>
                  <a:gd name="T12" fmla="*/ 33 w 33"/>
                  <a:gd name="T13" fmla="*/ 25 h 33"/>
                  <a:gd name="T14" fmla="*/ 20 w 33"/>
                  <a:gd name="T15" fmla="*/ 24 h 33"/>
                  <a:gd name="T16" fmla="*/ 13 w 33"/>
                  <a:gd name="T17" fmla="*/ 33 h 33"/>
                  <a:gd name="T18" fmla="*/ 11 w 33"/>
                  <a:gd name="T19" fmla="*/ 22 h 33"/>
                  <a:gd name="T20" fmla="*/ 0 w 33"/>
                  <a:gd name="T21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8"/>
                    </a:moveTo>
                    <a:lnTo>
                      <a:pt x="9" y="11"/>
                    </a:lnTo>
                    <a:lnTo>
                      <a:pt x="9" y="0"/>
                    </a:lnTo>
                    <a:lnTo>
                      <a:pt x="19" y="7"/>
                    </a:lnTo>
                    <a:lnTo>
                      <a:pt x="30" y="3"/>
                    </a:lnTo>
                    <a:lnTo>
                      <a:pt x="26" y="16"/>
                    </a:lnTo>
                    <a:lnTo>
                      <a:pt x="33" y="25"/>
                    </a:lnTo>
                    <a:lnTo>
                      <a:pt x="20" y="24"/>
                    </a:lnTo>
                    <a:lnTo>
                      <a:pt x="13" y="33"/>
                    </a:lnTo>
                    <a:lnTo>
                      <a:pt x="11" y="22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2" name="Freeform 127"/>
              <p:cNvSpPr>
                <a:spLocks/>
              </p:cNvSpPr>
              <p:nvPr/>
            </p:nvSpPr>
            <p:spPr bwMode="auto">
              <a:xfrm>
                <a:off x="1926" y="1622"/>
                <a:ext cx="33" cy="33"/>
              </a:xfrm>
              <a:custGeom>
                <a:avLst/>
                <a:gdLst>
                  <a:gd name="T0" fmla="*/ 33 w 33"/>
                  <a:gd name="T1" fmla="*/ 15 h 33"/>
                  <a:gd name="T2" fmla="*/ 22 w 33"/>
                  <a:gd name="T3" fmla="*/ 11 h 33"/>
                  <a:gd name="T4" fmla="*/ 19 w 33"/>
                  <a:gd name="T5" fmla="*/ 0 h 33"/>
                  <a:gd name="T6" fmla="*/ 11 w 33"/>
                  <a:gd name="T7" fmla="*/ 9 h 33"/>
                  <a:gd name="T8" fmla="*/ 0 w 33"/>
                  <a:gd name="T9" fmla="*/ 8 h 33"/>
                  <a:gd name="T10" fmla="*/ 7 w 33"/>
                  <a:gd name="T11" fmla="*/ 18 h 33"/>
                  <a:gd name="T12" fmla="*/ 3 w 33"/>
                  <a:gd name="T13" fmla="*/ 30 h 33"/>
                  <a:gd name="T14" fmla="*/ 14 w 33"/>
                  <a:gd name="T15" fmla="*/ 26 h 33"/>
                  <a:gd name="T16" fmla="*/ 23 w 33"/>
                  <a:gd name="T17" fmla="*/ 33 h 33"/>
                  <a:gd name="T18" fmla="*/ 23 w 33"/>
                  <a:gd name="T19" fmla="*/ 22 h 33"/>
                  <a:gd name="T20" fmla="*/ 33 w 33"/>
                  <a:gd name="T21" fmla="*/ 15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5"/>
                    </a:moveTo>
                    <a:lnTo>
                      <a:pt x="22" y="11"/>
                    </a:lnTo>
                    <a:lnTo>
                      <a:pt x="19" y="0"/>
                    </a:lnTo>
                    <a:lnTo>
                      <a:pt x="11" y="9"/>
                    </a:lnTo>
                    <a:lnTo>
                      <a:pt x="0" y="8"/>
                    </a:lnTo>
                    <a:lnTo>
                      <a:pt x="7" y="18"/>
                    </a:lnTo>
                    <a:lnTo>
                      <a:pt x="3" y="30"/>
                    </a:lnTo>
                    <a:lnTo>
                      <a:pt x="14" y="26"/>
                    </a:lnTo>
                    <a:lnTo>
                      <a:pt x="23" y="33"/>
                    </a:lnTo>
                    <a:lnTo>
                      <a:pt x="23" y="22"/>
                    </a:lnTo>
                    <a:lnTo>
                      <a:pt x="33" y="1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3" name="Freeform 128"/>
              <p:cNvSpPr>
                <a:spLocks/>
              </p:cNvSpPr>
              <p:nvPr/>
            </p:nvSpPr>
            <p:spPr bwMode="auto">
              <a:xfrm>
                <a:off x="1693" y="1693"/>
                <a:ext cx="35" cy="35"/>
              </a:xfrm>
              <a:custGeom>
                <a:avLst/>
                <a:gdLst>
                  <a:gd name="T0" fmla="*/ 0 w 35"/>
                  <a:gd name="T1" fmla="*/ 25 h 35"/>
                  <a:gd name="T2" fmla="*/ 7 w 35"/>
                  <a:gd name="T3" fmla="*/ 15 h 35"/>
                  <a:gd name="T4" fmla="*/ 4 w 35"/>
                  <a:gd name="T5" fmla="*/ 4 h 35"/>
                  <a:gd name="T6" fmla="*/ 15 w 35"/>
                  <a:gd name="T7" fmla="*/ 9 h 35"/>
                  <a:gd name="T8" fmla="*/ 25 w 35"/>
                  <a:gd name="T9" fmla="*/ 0 h 35"/>
                  <a:gd name="T10" fmla="*/ 25 w 35"/>
                  <a:gd name="T11" fmla="*/ 13 h 35"/>
                  <a:gd name="T12" fmla="*/ 35 w 35"/>
                  <a:gd name="T13" fmla="*/ 20 h 35"/>
                  <a:gd name="T14" fmla="*/ 22 w 35"/>
                  <a:gd name="T15" fmla="*/ 24 h 35"/>
                  <a:gd name="T16" fmla="*/ 20 w 35"/>
                  <a:gd name="T17" fmla="*/ 35 h 35"/>
                  <a:gd name="T18" fmla="*/ 13 w 35"/>
                  <a:gd name="T19" fmla="*/ 25 h 35"/>
                  <a:gd name="T20" fmla="*/ 0 w 35"/>
                  <a:gd name="T21" fmla="*/ 2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5">
                    <a:moveTo>
                      <a:pt x="0" y="25"/>
                    </a:moveTo>
                    <a:lnTo>
                      <a:pt x="7" y="15"/>
                    </a:lnTo>
                    <a:lnTo>
                      <a:pt x="4" y="4"/>
                    </a:lnTo>
                    <a:lnTo>
                      <a:pt x="15" y="9"/>
                    </a:lnTo>
                    <a:lnTo>
                      <a:pt x="25" y="0"/>
                    </a:lnTo>
                    <a:lnTo>
                      <a:pt x="25" y="13"/>
                    </a:lnTo>
                    <a:lnTo>
                      <a:pt x="35" y="20"/>
                    </a:lnTo>
                    <a:lnTo>
                      <a:pt x="22" y="24"/>
                    </a:lnTo>
                    <a:lnTo>
                      <a:pt x="20" y="35"/>
                    </a:lnTo>
                    <a:lnTo>
                      <a:pt x="13" y="25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4" name="Freeform 129"/>
              <p:cNvSpPr>
                <a:spLocks/>
              </p:cNvSpPr>
              <p:nvPr/>
            </p:nvSpPr>
            <p:spPr bwMode="auto">
              <a:xfrm>
                <a:off x="1911" y="1580"/>
                <a:ext cx="34" cy="35"/>
              </a:xfrm>
              <a:custGeom>
                <a:avLst/>
                <a:gdLst>
                  <a:gd name="T0" fmla="*/ 34 w 34"/>
                  <a:gd name="T1" fmla="*/ 10 h 35"/>
                  <a:gd name="T2" fmla="*/ 22 w 34"/>
                  <a:gd name="T3" fmla="*/ 10 h 35"/>
                  <a:gd name="T4" fmla="*/ 15 w 34"/>
                  <a:gd name="T5" fmla="*/ 0 h 35"/>
                  <a:gd name="T6" fmla="*/ 12 w 34"/>
                  <a:gd name="T7" fmla="*/ 11 h 35"/>
                  <a:gd name="T8" fmla="*/ 0 w 34"/>
                  <a:gd name="T9" fmla="*/ 16 h 35"/>
                  <a:gd name="T10" fmla="*/ 9 w 34"/>
                  <a:gd name="T11" fmla="*/ 22 h 35"/>
                  <a:gd name="T12" fmla="*/ 9 w 34"/>
                  <a:gd name="T13" fmla="*/ 35 h 35"/>
                  <a:gd name="T14" fmla="*/ 19 w 34"/>
                  <a:gd name="T15" fmla="*/ 27 h 35"/>
                  <a:gd name="T16" fmla="*/ 30 w 34"/>
                  <a:gd name="T17" fmla="*/ 31 h 35"/>
                  <a:gd name="T18" fmla="*/ 27 w 34"/>
                  <a:gd name="T19" fmla="*/ 20 h 35"/>
                  <a:gd name="T20" fmla="*/ 34 w 34"/>
                  <a:gd name="T21" fmla="*/ 1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5">
                    <a:moveTo>
                      <a:pt x="34" y="10"/>
                    </a:moveTo>
                    <a:lnTo>
                      <a:pt x="22" y="10"/>
                    </a:lnTo>
                    <a:lnTo>
                      <a:pt x="15" y="0"/>
                    </a:lnTo>
                    <a:lnTo>
                      <a:pt x="12" y="11"/>
                    </a:lnTo>
                    <a:lnTo>
                      <a:pt x="0" y="16"/>
                    </a:lnTo>
                    <a:lnTo>
                      <a:pt x="9" y="22"/>
                    </a:lnTo>
                    <a:lnTo>
                      <a:pt x="9" y="35"/>
                    </a:lnTo>
                    <a:lnTo>
                      <a:pt x="19" y="27"/>
                    </a:lnTo>
                    <a:lnTo>
                      <a:pt x="30" y="31"/>
                    </a:lnTo>
                    <a:lnTo>
                      <a:pt x="27" y="20"/>
                    </a:lnTo>
                    <a:lnTo>
                      <a:pt x="34" y="1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6" name="Freeform 130"/>
              <p:cNvSpPr>
                <a:spLocks/>
              </p:cNvSpPr>
              <p:nvPr/>
            </p:nvSpPr>
            <p:spPr bwMode="auto">
              <a:xfrm>
                <a:off x="1719" y="1726"/>
                <a:ext cx="34" cy="33"/>
              </a:xfrm>
              <a:custGeom>
                <a:avLst/>
                <a:gdLst>
                  <a:gd name="T0" fmla="*/ 5 w 34"/>
                  <a:gd name="T1" fmla="*/ 31 h 33"/>
                  <a:gd name="T2" fmla="*/ 7 w 34"/>
                  <a:gd name="T3" fmla="*/ 20 h 33"/>
                  <a:gd name="T4" fmla="*/ 0 w 34"/>
                  <a:gd name="T5" fmla="*/ 10 h 33"/>
                  <a:gd name="T6" fmla="*/ 11 w 34"/>
                  <a:gd name="T7" fmla="*/ 10 h 33"/>
                  <a:gd name="T8" fmla="*/ 18 w 34"/>
                  <a:gd name="T9" fmla="*/ 0 h 33"/>
                  <a:gd name="T10" fmla="*/ 23 w 34"/>
                  <a:gd name="T11" fmla="*/ 11 h 33"/>
                  <a:gd name="T12" fmla="*/ 34 w 34"/>
                  <a:gd name="T13" fmla="*/ 14 h 33"/>
                  <a:gd name="T14" fmla="*/ 24 w 34"/>
                  <a:gd name="T15" fmla="*/ 22 h 33"/>
                  <a:gd name="T16" fmla="*/ 25 w 34"/>
                  <a:gd name="T17" fmla="*/ 33 h 33"/>
                  <a:gd name="T18" fmla="*/ 16 w 34"/>
                  <a:gd name="T19" fmla="*/ 26 h 33"/>
                  <a:gd name="T20" fmla="*/ 5 w 34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5" y="31"/>
                    </a:moveTo>
                    <a:lnTo>
                      <a:pt x="7" y="20"/>
                    </a:lnTo>
                    <a:lnTo>
                      <a:pt x="0" y="10"/>
                    </a:lnTo>
                    <a:lnTo>
                      <a:pt x="11" y="10"/>
                    </a:lnTo>
                    <a:lnTo>
                      <a:pt x="18" y="0"/>
                    </a:lnTo>
                    <a:lnTo>
                      <a:pt x="23" y="11"/>
                    </a:lnTo>
                    <a:lnTo>
                      <a:pt x="34" y="14"/>
                    </a:lnTo>
                    <a:lnTo>
                      <a:pt x="24" y="22"/>
                    </a:lnTo>
                    <a:lnTo>
                      <a:pt x="25" y="33"/>
                    </a:lnTo>
                    <a:lnTo>
                      <a:pt x="16" y="26"/>
                    </a:lnTo>
                    <a:lnTo>
                      <a:pt x="5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7" name="Freeform 131"/>
              <p:cNvSpPr>
                <a:spLocks/>
              </p:cNvSpPr>
              <p:nvPr/>
            </p:nvSpPr>
            <p:spPr bwMode="auto">
              <a:xfrm>
                <a:off x="1886" y="1549"/>
                <a:ext cx="33" cy="33"/>
              </a:xfrm>
              <a:custGeom>
                <a:avLst/>
                <a:gdLst>
                  <a:gd name="T0" fmla="*/ 29 w 33"/>
                  <a:gd name="T1" fmla="*/ 2 h 33"/>
                  <a:gd name="T2" fmla="*/ 18 w 33"/>
                  <a:gd name="T3" fmla="*/ 7 h 33"/>
                  <a:gd name="T4" fmla="*/ 8 w 33"/>
                  <a:gd name="T5" fmla="*/ 0 h 33"/>
                  <a:gd name="T6" fmla="*/ 10 w 33"/>
                  <a:gd name="T7" fmla="*/ 11 h 33"/>
                  <a:gd name="T8" fmla="*/ 0 w 33"/>
                  <a:gd name="T9" fmla="*/ 19 h 33"/>
                  <a:gd name="T10" fmla="*/ 11 w 33"/>
                  <a:gd name="T11" fmla="*/ 22 h 33"/>
                  <a:gd name="T12" fmla="*/ 15 w 33"/>
                  <a:gd name="T13" fmla="*/ 33 h 33"/>
                  <a:gd name="T14" fmla="*/ 22 w 33"/>
                  <a:gd name="T15" fmla="*/ 23 h 33"/>
                  <a:gd name="T16" fmla="*/ 33 w 33"/>
                  <a:gd name="T17" fmla="*/ 23 h 33"/>
                  <a:gd name="T18" fmla="*/ 26 w 33"/>
                  <a:gd name="T19" fmla="*/ 13 h 33"/>
                  <a:gd name="T20" fmla="*/ 29 w 33"/>
                  <a:gd name="T21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9" y="2"/>
                    </a:moveTo>
                    <a:lnTo>
                      <a:pt x="18" y="7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1" y="22"/>
                    </a:lnTo>
                    <a:lnTo>
                      <a:pt x="15" y="33"/>
                    </a:lnTo>
                    <a:lnTo>
                      <a:pt x="22" y="23"/>
                    </a:lnTo>
                    <a:lnTo>
                      <a:pt x="33" y="23"/>
                    </a:lnTo>
                    <a:lnTo>
                      <a:pt x="26" y="13"/>
                    </a:lnTo>
                    <a:lnTo>
                      <a:pt x="29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8" name="Freeform 132"/>
              <p:cNvSpPr>
                <a:spLocks/>
              </p:cNvSpPr>
              <p:nvPr/>
            </p:nvSpPr>
            <p:spPr bwMode="auto">
              <a:xfrm>
                <a:off x="1754" y="1750"/>
                <a:ext cx="33" cy="34"/>
              </a:xfrm>
              <a:custGeom>
                <a:avLst/>
                <a:gdLst>
                  <a:gd name="T0" fmla="*/ 10 w 33"/>
                  <a:gd name="T1" fmla="*/ 34 h 34"/>
                  <a:gd name="T2" fmla="*/ 10 w 33"/>
                  <a:gd name="T3" fmla="*/ 22 h 34"/>
                  <a:gd name="T4" fmla="*/ 0 w 33"/>
                  <a:gd name="T5" fmla="*/ 16 h 34"/>
                  <a:gd name="T6" fmla="*/ 11 w 33"/>
                  <a:gd name="T7" fmla="*/ 11 h 34"/>
                  <a:gd name="T8" fmla="*/ 14 w 33"/>
                  <a:gd name="T9" fmla="*/ 0 h 34"/>
                  <a:gd name="T10" fmla="*/ 21 w 33"/>
                  <a:gd name="T11" fmla="*/ 9 h 34"/>
                  <a:gd name="T12" fmla="*/ 33 w 33"/>
                  <a:gd name="T13" fmla="*/ 8 h 34"/>
                  <a:gd name="T14" fmla="*/ 26 w 33"/>
                  <a:gd name="T15" fmla="*/ 18 h 34"/>
                  <a:gd name="T16" fmla="*/ 30 w 33"/>
                  <a:gd name="T17" fmla="*/ 29 h 34"/>
                  <a:gd name="T18" fmla="*/ 19 w 33"/>
                  <a:gd name="T19" fmla="*/ 26 h 34"/>
                  <a:gd name="T20" fmla="*/ 10 w 33"/>
                  <a:gd name="T21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10" y="34"/>
                    </a:moveTo>
                    <a:lnTo>
                      <a:pt x="10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lnTo>
                      <a:pt x="21" y="9"/>
                    </a:lnTo>
                    <a:lnTo>
                      <a:pt x="33" y="8"/>
                    </a:lnTo>
                    <a:lnTo>
                      <a:pt x="26" y="18"/>
                    </a:lnTo>
                    <a:lnTo>
                      <a:pt x="30" y="29"/>
                    </a:lnTo>
                    <a:lnTo>
                      <a:pt x="19" y="26"/>
                    </a:lnTo>
                    <a:lnTo>
                      <a:pt x="10" y="3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9" name="Freeform 133"/>
              <p:cNvSpPr>
                <a:spLocks/>
              </p:cNvSpPr>
              <p:nvPr/>
            </p:nvSpPr>
            <p:spPr bwMode="auto">
              <a:xfrm>
                <a:off x="1852" y="1524"/>
                <a:ext cx="33" cy="34"/>
              </a:xfrm>
              <a:custGeom>
                <a:avLst/>
                <a:gdLst>
                  <a:gd name="T0" fmla="*/ 23 w 33"/>
                  <a:gd name="T1" fmla="*/ 0 h 34"/>
                  <a:gd name="T2" fmla="*/ 13 w 33"/>
                  <a:gd name="T3" fmla="*/ 8 h 34"/>
                  <a:gd name="T4" fmla="*/ 2 w 33"/>
                  <a:gd name="T5" fmla="*/ 5 h 34"/>
                  <a:gd name="T6" fmla="*/ 6 w 33"/>
                  <a:gd name="T7" fmla="*/ 16 h 34"/>
                  <a:gd name="T8" fmla="*/ 0 w 33"/>
                  <a:gd name="T9" fmla="*/ 26 h 34"/>
                  <a:gd name="T10" fmla="*/ 12 w 33"/>
                  <a:gd name="T11" fmla="*/ 25 h 34"/>
                  <a:gd name="T12" fmla="*/ 19 w 33"/>
                  <a:gd name="T13" fmla="*/ 34 h 34"/>
                  <a:gd name="T14" fmla="*/ 22 w 33"/>
                  <a:gd name="T15" fmla="*/ 23 h 34"/>
                  <a:gd name="T16" fmla="*/ 33 w 33"/>
                  <a:gd name="T17" fmla="*/ 18 h 34"/>
                  <a:gd name="T18" fmla="*/ 23 w 33"/>
                  <a:gd name="T19" fmla="*/ 12 h 34"/>
                  <a:gd name="T20" fmla="*/ 23 w 33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23" y="0"/>
                    </a:moveTo>
                    <a:lnTo>
                      <a:pt x="13" y="8"/>
                    </a:lnTo>
                    <a:lnTo>
                      <a:pt x="2" y="5"/>
                    </a:lnTo>
                    <a:lnTo>
                      <a:pt x="6" y="16"/>
                    </a:lnTo>
                    <a:lnTo>
                      <a:pt x="0" y="26"/>
                    </a:lnTo>
                    <a:lnTo>
                      <a:pt x="12" y="25"/>
                    </a:lnTo>
                    <a:lnTo>
                      <a:pt x="19" y="34"/>
                    </a:lnTo>
                    <a:lnTo>
                      <a:pt x="22" y="23"/>
                    </a:lnTo>
                    <a:lnTo>
                      <a:pt x="33" y="18"/>
                    </a:lnTo>
                    <a:lnTo>
                      <a:pt x="23" y="12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0" name="Freeform 134"/>
              <p:cNvSpPr>
                <a:spLocks/>
              </p:cNvSpPr>
              <p:nvPr/>
            </p:nvSpPr>
            <p:spPr bwMode="auto">
              <a:xfrm>
                <a:off x="2011" y="1594"/>
                <a:ext cx="50" cy="61"/>
              </a:xfrm>
              <a:custGeom>
                <a:avLst/>
                <a:gdLst>
                  <a:gd name="T0" fmla="*/ 36 w 36"/>
                  <a:gd name="T1" fmla="*/ 18 h 44"/>
                  <a:gd name="T2" fmla="*/ 0 w 36"/>
                  <a:gd name="T3" fmla="*/ 0 h 44"/>
                  <a:gd name="T4" fmla="*/ 5 w 36"/>
                  <a:gd name="T5" fmla="*/ 44 h 44"/>
                  <a:gd name="T6" fmla="*/ 36 w 36"/>
                  <a:gd name="T7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4">
                    <a:moveTo>
                      <a:pt x="36" y="18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" y="15"/>
                      <a:pt x="6" y="30"/>
                      <a:pt x="5" y="44"/>
                    </a:cubicBezTo>
                    <a:lnTo>
                      <a:pt x="36" y="1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1" name="Freeform 135"/>
              <p:cNvSpPr>
                <a:spLocks/>
              </p:cNvSpPr>
              <p:nvPr/>
            </p:nvSpPr>
            <p:spPr bwMode="auto">
              <a:xfrm>
                <a:off x="1963" y="1513"/>
                <a:ext cx="56" cy="52"/>
              </a:xfrm>
              <a:custGeom>
                <a:avLst/>
                <a:gdLst>
                  <a:gd name="T0" fmla="*/ 41 w 41"/>
                  <a:gd name="T1" fmla="*/ 0 h 38"/>
                  <a:gd name="T2" fmla="*/ 0 w 41"/>
                  <a:gd name="T3" fmla="*/ 2 h 38"/>
                  <a:gd name="T4" fmla="*/ 26 w 41"/>
                  <a:gd name="T5" fmla="*/ 38 h 38"/>
                  <a:gd name="T6" fmla="*/ 41 w 41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1" y="13"/>
                      <a:pt x="20" y="25"/>
                      <a:pt x="26" y="38"/>
                    </a:cubicBez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2" name="Freeform 136"/>
              <p:cNvSpPr>
                <a:spLocks/>
              </p:cNvSpPr>
              <p:nvPr/>
            </p:nvSpPr>
            <p:spPr bwMode="auto">
              <a:xfrm>
                <a:off x="1893" y="1441"/>
                <a:ext cx="52" cy="57"/>
              </a:xfrm>
              <a:custGeom>
                <a:avLst/>
                <a:gdLst>
                  <a:gd name="T0" fmla="*/ 36 w 38"/>
                  <a:gd name="T1" fmla="*/ 0 h 41"/>
                  <a:gd name="T2" fmla="*/ 0 w 38"/>
                  <a:gd name="T3" fmla="*/ 19 h 41"/>
                  <a:gd name="T4" fmla="*/ 38 w 38"/>
                  <a:gd name="T5" fmla="*/ 41 h 41"/>
                  <a:gd name="T6" fmla="*/ 36 w 38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36" y="0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14" y="24"/>
                      <a:pt x="27" y="31"/>
                      <a:pt x="38" y="41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3" name="Freeform 137"/>
              <p:cNvSpPr>
                <a:spLocks/>
              </p:cNvSpPr>
              <p:nvPr/>
            </p:nvSpPr>
            <p:spPr bwMode="auto">
              <a:xfrm>
                <a:off x="1808" y="1408"/>
                <a:ext cx="60" cy="50"/>
              </a:xfrm>
              <a:custGeom>
                <a:avLst/>
                <a:gdLst>
                  <a:gd name="T0" fmla="*/ 24 w 44"/>
                  <a:gd name="T1" fmla="*/ 0 h 36"/>
                  <a:gd name="T2" fmla="*/ 0 w 44"/>
                  <a:gd name="T3" fmla="*/ 33 h 36"/>
                  <a:gd name="T4" fmla="*/ 44 w 44"/>
                  <a:gd name="T5" fmla="*/ 36 h 36"/>
                  <a:gd name="T6" fmla="*/ 24 w 44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6">
                    <a:moveTo>
                      <a:pt x="24" y="0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15" y="31"/>
                      <a:pt x="30" y="33"/>
                      <a:pt x="44" y="36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4" name="Freeform 138"/>
              <p:cNvSpPr>
                <a:spLocks/>
              </p:cNvSpPr>
              <p:nvPr/>
            </p:nvSpPr>
            <p:spPr bwMode="auto">
              <a:xfrm>
                <a:off x="1724" y="1422"/>
                <a:ext cx="57" cy="55"/>
              </a:xfrm>
              <a:custGeom>
                <a:avLst/>
                <a:gdLst>
                  <a:gd name="T0" fmla="*/ 9 w 42"/>
                  <a:gd name="T1" fmla="*/ 0 h 40"/>
                  <a:gd name="T2" fmla="*/ 0 w 42"/>
                  <a:gd name="T3" fmla="*/ 40 h 40"/>
                  <a:gd name="T4" fmla="*/ 42 w 42"/>
                  <a:gd name="T5" fmla="*/ 24 h 40"/>
                  <a:gd name="T6" fmla="*/ 9 w 4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0">
                    <a:moveTo>
                      <a:pt x="9" y="0"/>
                    </a:moveTo>
                    <a:cubicBezTo>
                      <a:pt x="0" y="40"/>
                      <a:pt x="0" y="40"/>
                      <a:pt x="0" y="40"/>
                    </a:cubicBezTo>
                    <a:cubicBezTo>
                      <a:pt x="13" y="32"/>
                      <a:pt x="27" y="27"/>
                      <a:pt x="42" y="24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5" name="Freeform 139"/>
              <p:cNvSpPr>
                <a:spLocks/>
              </p:cNvSpPr>
              <p:nvPr/>
            </p:nvSpPr>
            <p:spPr bwMode="auto">
              <a:xfrm>
                <a:off x="1645" y="1479"/>
                <a:ext cx="55" cy="53"/>
              </a:xfrm>
              <a:custGeom>
                <a:avLst/>
                <a:gdLst>
                  <a:gd name="T0" fmla="*/ 0 w 40"/>
                  <a:gd name="T1" fmla="*/ 0 h 39"/>
                  <a:gd name="T2" fmla="*/ 10 w 40"/>
                  <a:gd name="T3" fmla="*/ 39 h 39"/>
                  <a:gd name="T4" fmla="*/ 40 w 40"/>
                  <a:gd name="T5" fmla="*/ 8 h 39"/>
                  <a:gd name="T6" fmla="*/ 0 w 40"/>
                  <a:gd name="T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9">
                    <a:moveTo>
                      <a:pt x="0" y="0"/>
                    </a:moveTo>
                    <a:cubicBezTo>
                      <a:pt x="10" y="39"/>
                      <a:pt x="10" y="39"/>
                      <a:pt x="10" y="39"/>
                    </a:cubicBezTo>
                    <a:cubicBezTo>
                      <a:pt x="18" y="27"/>
                      <a:pt x="29" y="16"/>
                      <a:pt x="40" y="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6" name="Freeform 140"/>
              <p:cNvSpPr>
                <a:spLocks/>
              </p:cNvSpPr>
              <p:nvPr/>
            </p:nvSpPr>
            <p:spPr bwMode="auto">
              <a:xfrm>
                <a:off x="1587" y="1554"/>
                <a:ext cx="55" cy="58"/>
              </a:xfrm>
              <a:custGeom>
                <a:avLst/>
                <a:gdLst>
                  <a:gd name="T0" fmla="*/ 0 w 40"/>
                  <a:gd name="T1" fmla="*/ 9 h 42"/>
                  <a:gd name="T2" fmla="*/ 26 w 40"/>
                  <a:gd name="T3" fmla="*/ 42 h 42"/>
                  <a:gd name="T4" fmla="*/ 40 w 40"/>
                  <a:gd name="T5" fmla="*/ 0 h 42"/>
                  <a:gd name="T6" fmla="*/ 0 w 40"/>
                  <a:gd name="T7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2">
                    <a:moveTo>
                      <a:pt x="0" y="9"/>
                    </a:moveTo>
                    <a:cubicBezTo>
                      <a:pt x="26" y="42"/>
                      <a:pt x="26" y="42"/>
                      <a:pt x="26" y="42"/>
                    </a:cubicBezTo>
                    <a:cubicBezTo>
                      <a:pt x="28" y="27"/>
                      <a:pt x="33" y="13"/>
                      <a:pt x="40" y="0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7" name="Freeform 141"/>
              <p:cNvSpPr>
                <a:spLocks/>
              </p:cNvSpPr>
              <p:nvPr/>
            </p:nvSpPr>
            <p:spPr bwMode="auto">
              <a:xfrm>
                <a:off x="1574" y="1637"/>
                <a:ext cx="49" cy="62"/>
              </a:xfrm>
              <a:custGeom>
                <a:avLst/>
                <a:gdLst>
                  <a:gd name="T0" fmla="*/ 0 w 36"/>
                  <a:gd name="T1" fmla="*/ 26 h 45"/>
                  <a:gd name="T2" fmla="*/ 36 w 36"/>
                  <a:gd name="T3" fmla="*/ 45 h 45"/>
                  <a:gd name="T4" fmla="*/ 32 w 36"/>
                  <a:gd name="T5" fmla="*/ 0 h 45"/>
                  <a:gd name="T6" fmla="*/ 0 w 36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5">
                    <a:moveTo>
                      <a:pt x="0" y="26"/>
                    </a:moveTo>
                    <a:cubicBezTo>
                      <a:pt x="36" y="45"/>
                      <a:pt x="36" y="45"/>
                      <a:pt x="36" y="45"/>
                    </a:cubicBezTo>
                    <a:cubicBezTo>
                      <a:pt x="32" y="30"/>
                      <a:pt x="31" y="15"/>
                      <a:pt x="32" y="0"/>
                    </a:cubicBez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8" name="Freeform 142"/>
              <p:cNvSpPr>
                <a:spLocks/>
              </p:cNvSpPr>
              <p:nvPr/>
            </p:nvSpPr>
            <p:spPr bwMode="auto">
              <a:xfrm>
                <a:off x="1605" y="1724"/>
                <a:ext cx="55" cy="52"/>
              </a:xfrm>
              <a:custGeom>
                <a:avLst/>
                <a:gdLst>
                  <a:gd name="T0" fmla="*/ 0 w 40"/>
                  <a:gd name="T1" fmla="*/ 37 h 38"/>
                  <a:gd name="T2" fmla="*/ 40 w 40"/>
                  <a:gd name="T3" fmla="*/ 38 h 38"/>
                  <a:gd name="T4" fmla="*/ 18 w 40"/>
                  <a:gd name="T5" fmla="*/ 0 h 38"/>
                  <a:gd name="T6" fmla="*/ 0 w 40"/>
                  <a:gd name="T7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8">
                    <a:moveTo>
                      <a:pt x="0" y="37"/>
                    </a:moveTo>
                    <a:cubicBezTo>
                      <a:pt x="40" y="38"/>
                      <a:pt x="40" y="38"/>
                      <a:pt x="40" y="38"/>
                    </a:cubicBezTo>
                    <a:cubicBezTo>
                      <a:pt x="31" y="26"/>
                      <a:pt x="23" y="14"/>
                      <a:pt x="18" y="0"/>
                    </a:cubicBez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9" name="Freeform 143"/>
              <p:cNvSpPr>
                <a:spLocks/>
              </p:cNvSpPr>
              <p:nvPr/>
            </p:nvSpPr>
            <p:spPr bwMode="auto">
              <a:xfrm>
                <a:off x="1675" y="1797"/>
                <a:ext cx="53" cy="56"/>
              </a:xfrm>
              <a:custGeom>
                <a:avLst/>
                <a:gdLst>
                  <a:gd name="T0" fmla="*/ 0 w 38"/>
                  <a:gd name="T1" fmla="*/ 41 h 41"/>
                  <a:gd name="T2" fmla="*/ 38 w 38"/>
                  <a:gd name="T3" fmla="*/ 25 h 41"/>
                  <a:gd name="T4" fmla="*/ 1 w 38"/>
                  <a:gd name="T5" fmla="*/ 0 h 41"/>
                  <a:gd name="T6" fmla="*/ 0 w 38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0" y="41"/>
                    </a:moveTo>
                    <a:cubicBezTo>
                      <a:pt x="38" y="25"/>
                      <a:pt x="38" y="25"/>
                      <a:pt x="38" y="25"/>
                    </a:cubicBezTo>
                    <a:cubicBezTo>
                      <a:pt x="24" y="18"/>
                      <a:pt x="12" y="10"/>
                      <a:pt x="1" y="0"/>
                    </a:cubicBezTo>
                    <a:lnTo>
                      <a:pt x="0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0" name="Freeform 144"/>
              <p:cNvSpPr>
                <a:spLocks/>
              </p:cNvSpPr>
              <p:nvPr/>
            </p:nvSpPr>
            <p:spPr bwMode="auto">
              <a:xfrm>
                <a:off x="1751" y="1842"/>
                <a:ext cx="61" cy="52"/>
              </a:xfrm>
              <a:custGeom>
                <a:avLst/>
                <a:gdLst>
                  <a:gd name="T0" fmla="*/ 16 w 44"/>
                  <a:gd name="T1" fmla="*/ 38 h 38"/>
                  <a:gd name="T2" fmla="*/ 44 w 44"/>
                  <a:gd name="T3" fmla="*/ 8 h 38"/>
                  <a:gd name="T4" fmla="*/ 0 w 44"/>
                  <a:gd name="T5" fmla="*/ 0 h 38"/>
                  <a:gd name="T6" fmla="*/ 16 w 44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8">
                    <a:moveTo>
                      <a:pt x="16" y="38"/>
                    </a:moveTo>
                    <a:cubicBezTo>
                      <a:pt x="44" y="8"/>
                      <a:pt x="44" y="8"/>
                      <a:pt x="44" y="8"/>
                    </a:cubicBezTo>
                    <a:cubicBezTo>
                      <a:pt x="29" y="7"/>
                      <a:pt x="14" y="5"/>
                      <a:pt x="0" y="0"/>
                    </a:cubicBezTo>
                    <a:lnTo>
                      <a:pt x="16" y="3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1" name="Freeform 145"/>
              <p:cNvSpPr>
                <a:spLocks/>
              </p:cNvSpPr>
              <p:nvPr/>
            </p:nvSpPr>
            <p:spPr bwMode="auto">
              <a:xfrm>
                <a:off x="1838" y="1836"/>
                <a:ext cx="59" cy="54"/>
              </a:xfrm>
              <a:custGeom>
                <a:avLst/>
                <a:gdLst>
                  <a:gd name="T0" fmla="*/ 31 w 43"/>
                  <a:gd name="T1" fmla="*/ 39 h 39"/>
                  <a:gd name="T2" fmla="*/ 43 w 43"/>
                  <a:gd name="T3" fmla="*/ 0 h 39"/>
                  <a:gd name="T4" fmla="*/ 0 w 43"/>
                  <a:gd name="T5" fmla="*/ 12 h 39"/>
                  <a:gd name="T6" fmla="*/ 31 w 43"/>
                  <a:gd name="T7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9">
                    <a:moveTo>
                      <a:pt x="31" y="39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29" y="6"/>
                      <a:pt x="14" y="10"/>
                      <a:pt x="0" y="12"/>
                    </a:cubicBezTo>
                    <a:lnTo>
                      <a:pt x="31" y="3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2" name="Freeform 146"/>
              <p:cNvSpPr>
                <a:spLocks/>
              </p:cNvSpPr>
              <p:nvPr/>
            </p:nvSpPr>
            <p:spPr bwMode="auto">
              <a:xfrm>
                <a:off x="1920" y="1786"/>
                <a:ext cx="54" cy="56"/>
              </a:xfrm>
              <a:custGeom>
                <a:avLst/>
                <a:gdLst>
                  <a:gd name="T0" fmla="*/ 39 w 39"/>
                  <a:gd name="T1" fmla="*/ 41 h 41"/>
                  <a:gd name="T2" fmla="*/ 34 w 39"/>
                  <a:gd name="T3" fmla="*/ 0 h 41"/>
                  <a:gd name="T4" fmla="*/ 0 w 39"/>
                  <a:gd name="T5" fmla="*/ 29 h 41"/>
                  <a:gd name="T6" fmla="*/ 39 w 39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1">
                    <a:moveTo>
                      <a:pt x="39" y="41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24" y="12"/>
                      <a:pt x="12" y="22"/>
                      <a:pt x="0" y="29"/>
                    </a:cubicBezTo>
                    <a:lnTo>
                      <a:pt x="39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3" name="Freeform 147"/>
              <p:cNvSpPr>
                <a:spLocks/>
              </p:cNvSpPr>
              <p:nvPr/>
            </p:nvSpPr>
            <p:spPr bwMode="auto">
              <a:xfrm>
                <a:off x="1988" y="1703"/>
                <a:ext cx="55" cy="55"/>
              </a:xfrm>
              <a:custGeom>
                <a:avLst/>
                <a:gdLst>
                  <a:gd name="T0" fmla="*/ 40 w 40"/>
                  <a:gd name="T1" fmla="*/ 34 h 40"/>
                  <a:gd name="T2" fmla="*/ 18 w 40"/>
                  <a:gd name="T3" fmla="*/ 0 h 40"/>
                  <a:gd name="T4" fmla="*/ 0 w 40"/>
                  <a:gd name="T5" fmla="*/ 40 h 40"/>
                  <a:gd name="T6" fmla="*/ 40 w 40"/>
                  <a:gd name="T7" fmla="*/ 3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0">
                    <a:moveTo>
                      <a:pt x="40" y="34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4" y="15"/>
                      <a:pt x="8" y="28"/>
                      <a:pt x="0" y="40"/>
                    </a:cubicBezTo>
                    <a:lnTo>
                      <a:pt x="40" y="34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60" name="矩形 159"/>
          <p:cNvSpPr/>
          <p:nvPr/>
        </p:nvSpPr>
        <p:spPr>
          <a:xfrm>
            <a:off x="1394372" y="1587659"/>
            <a:ext cx="6355257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账户及设置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命令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团队协作</a:t>
            </a:r>
            <a:endParaRPr lang="en-US" altLang="zh-CN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54" name="矩形 53"/>
          <p:cNvSpPr/>
          <p:nvPr/>
        </p:nvSpPr>
        <p:spPr>
          <a:xfrm>
            <a:off x="3419872" y="620689"/>
            <a:ext cx="28276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课程目标</a:t>
            </a:r>
          </a:p>
        </p:txBody>
      </p:sp>
    </p:spTree>
    <p:extLst>
      <p:ext uri="{BB962C8B-B14F-4D97-AF65-F5344CB8AC3E}">
        <p14:creationId xmlns:p14="http://schemas.microsoft.com/office/powerpoint/2010/main" val="13813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8BBFA1F-885C-4A56-92CC-2C67400D3ADF}"/>
              </a:ext>
            </a:extLst>
          </p:cNvPr>
          <p:cNvSpPr/>
          <p:nvPr/>
        </p:nvSpPr>
        <p:spPr>
          <a:xfrm>
            <a:off x="107504" y="1576032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创建组织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A1A7717D-D68A-4096-9B08-4EF3712514EB}"/>
              </a:ext>
            </a:extLst>
          </p:cNvPr>
          <p:cNvSpPr txBox="1"/>
          <p:nvPr/>
        </p:nvSpPr>
        <p:spPr>
          <a:xfrm>
            <a:off x="395536" y="76470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C7FF272-52ED-4C33-B7EA-B55AAE8A22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801"/>
          <a:stretch/>
        </p:blipFill>
        <p:spPr>
          <a:xfrm>
            <a:off x="2987824" y="1916832"/>
            <a:ext cx="4971429" cy="437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747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8BBFA1F-885C-4A56-92CC-2C67400D3ADF}"/>
              </a:ext>
            </a:extLst>
          </p:cNvPr>
          <p:cNvSpPr/>
          <p:nvPr/>
        </p:nvSpPr>
        <p:spPr>
          <a:xfrm>
            <a:off x="107504" y="1484784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填写组织信息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A1A7717D-D68A-4096-9B08-4EF3712514EB}"/>
              </a:ext>
            </a:extLst>
          </p:cNvPr>
          <p:cNvSpPr txBox="1"/>
          <p:nvPr/>
        </p:nvSpPr>
        <p:spPr>
          <a:xfrm>
            <a:off x="395536" y="673456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A97FD3-69A5-4113-8FAC-DF2E33622D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07"/>
          <a:stretch/>
        </p:blipFill>
        <p:spPr>
          <a:xfrm>
            <a:off x="5004048" y="623634"/>
            <a:ext cx="3888432" cy="553410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47A6A58-EEAC-49F1-A0BD-8250E2136C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56" t="11633"/>
          <a:stretch/>
        </p:blipFill>
        <p:spPr>
          <a:xfrm>
            <a:off x="676004" y="2447208"/>
            <a:ext cx="4112020" cy="371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9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FE3A705-D0E6-436E-9E5A-3A40C4670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619" y="2420889"/>
            <a:ext cx="6904762" cy="344761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0DC35C7-F727-4C46-AF0D-13AC0B16F184}"/>
              </a:ext>
            </a:extLst>
          </p:cNvPr>
          <p:cNvSpPr/>
          <p:nvPr/>
        </p:nvSpPr>
        <p:spPr>
          <a:xfrm>
            <a:off x="18331" y="1556792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邀请组织成员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2070DDD7-750F-458F-AB8F-41110F3990F5}"/>
              </a:ext>
            </a:extLst>
          </p:cNvPr>
          <p:cNvSpPr txBox="1"/>
          <p:nvPr/>
        </p:nvSpPr>
        <p:spPr>
          <a:xfrm>
            <a:off x="306363" y="74546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</p:spTree>
    <p:extLst>
      <p:ext uri="{BB962C8B-B14F-4D97-AF65-F5344CB8AC3E}">
        <p14:creationId xmlns:p14="http://schemas.microsoft.com/office/powerpoint/2010/main" val="311494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8B4627E-E124-426A-9BA7-FC6667DF3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45" y="-2177"/>
            <a:ext cx="4756951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D1651DCF-7DEC-4AC9-9818-E9B85858B2DB}"/>
              </a:ext>
            </a:extLst>
          </p:cNvPr>
          <p:cNvSpPr/>
          <p:nvPr/>
        </p:nvSpPr>
        <p:spPr>
          <a:xfrm>
            <a:off x="0" y="1484784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组织其他信息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64A4FF03-6F53-4F47-924B-0C1F7F91E4B4}"/>
              </a:ext>
            </a:extLst>
          </p:cNvPr>
          <p:cNvSpPr txBox="1"/>
          <p:nvPr/>
        </p:nvSpPr>
        <p:spPr>
          <a:xfrm>
            <a:off x="288032" y="673456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</p:spTree>
    <p:extLst>
      <p:ext uri="{BB962C8B-B14F-4D97-AF65-F5344CB8AC3E}">
        <p14:creationId xmlns:p14="http://schemas.microsoft.com/office/powerpoint/2010/main" val="38512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7175DB0-9053-4BEC-BF7B-EB5049A03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2306566"/>
            <a:ext cx="6819048" cy="3990476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B0845AF-6899-417C-B592-C1FEF7054778}"/>
              </a:ext>
            </a:extLst>
          </p:cNvPr>
          <p:cNvSpPr/>
          <p:nvPr/>
        </p:nvSpPr>
        <p:spPr>
          <a:xfrm>
            <a:off x="0" y="1484784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新建仓库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6FBD9BCF-989A-4DA9-B85D-285D8B969FD3}"/>
              </a:ext>
            </a:extLst>
          </p:cNvPr>
          <p:cNvSpPr txBox="1"/>
          <p:nvPr/>
        </p:nvSpPr>
        <p:spPr>
          <a:xfrm>
            <a:off x="288032" y="673456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</p:spTree>
    <p:extLst>
      <p:ext uri="{BB962C8B-B14F-4D97-AF65-F5344CB8AC3E}">
        <p14:creationId xmlns:p14="http://schemas.microsoft.com/office/powerpoint/2010/main" val="1373304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001A7DF-AB25-4858-B78A-84A1F1ADF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3" y="1124745"/>
            <a:ext cx="5558811" cy="517754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078017E-A198-471C-92E7-EBFB70749FFA}"/>
              </a:ext>
            </a:extLst>
          </p:cNvPr>
          <p:cNvSpPr/>
          <p:nvPr/>
        </p:nvSpPr>
        <p:spPr>
          <a:xfrm>
            <a:off x="133740" y="1556792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填写仓库信息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72CAF981-7836-4D01-BCC2-93E72D7EC7FF}"/>
              </a:ext>
            </a:extLst>
          </p:cNvPr>
          <p:cNvSpPr txBox="1"/>
          <p:nvPr/>
        </p:nvSpPr>
        <p:spPr>
          <a:xfrm>
            <a:off x="421772" y="74546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</p:spTree>
    <p:extLst>
      <p:ext uri="{BB962C8B-B14F-4D97-AF65-F5344CB8AC3E}">
        <p14:creationId xmlns:p14="http://schemas.microsoft.com/office/powerpoint/2010/main" val="360509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0F86F10-7E3C-419A-BB0B-63671EF4E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80" y="2204864"/>
            <a:ext cx="8086240" cy="4571806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6FAC225-D3F5-40C4-9687-A06106C3E20D}"/>
              </a:ext>
            </a:extLst>
          </p:cNvPr>
          <p:cNvSpPr/>
          <p:nvPr/>
        </p:nvSpPr>
        <p:spPr>
          <a:xfrm>
            <a:off x="11857" y="1556792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创建成功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A90E12E-CAB4-4E56-AF0C-0B0E0A244E78}"/>
              </a:ext>
            </a:extLst>
          </p:cNvPr>
          <p:cNvSpPr txBox="1"/>
          <p:nvPr/>
        </p:nvSpPr>
        <p:spPr>
          <a:xfrm>
            <a:off x="299889" y="74546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</p:spTree>
    <p:extLst>
      <p:ext uri="{BB962C8B-B14F-4D97-AF65-F5344CB8AC3E}">
        <p14:creationId xmlns:p14="http://schemas.microsoft.com/office/powerpoint/2010/main" val="404056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8BBFA1F-885C-4A56-92CC-2C67400D3ADF}"/>
              </a:ext>
            </a:extLst>
          </p:cNvPr>
          <p:cNvSpPr/>
          <p:nvPr/>
        </p:nvSpPr>
        <p:spPr>
          <a:xfrm>
            <a:off x="503548" y="1556792"/>
            <a:ext cx="8136904" cy="44457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4E443C"/>
                </a:solidFill>
                <a:latin typeface="Arial" panose="020B0604020202020204" pitchFamily="34" charset="0"/>
              </a:rPr>
              <a:t>         </a:t>
            </a:r>
            <a:r>
              <a:rPr lang="en-US" altLang="zh-CN" sz="3200" dirty="0">
                <a:solidFill>
                  <a:schemeClr val="bg2"/>
                </a:solidFill>
                <a:latin typeface="Arial" panose="020B0604020202020204" pitchFamily="34" charset="0"/>
              </a:rPr>
              <a:t>Git </a:t>
            </a:r>
            <a:r>
              <a:rPr lang="zh-CN" altLang="en-US" sz="3200" dirty="0">
                <a:solidFill>
                  <a:schemeClr val="bg2"/>
                </a:solidFill>
                <a:latin typeface="Arial" panose="020B0604020202020204" pitchFamily="34" charset="0"/>
              </a:rPr>
              <a:t>是一个</a:t>
            </a:r>
            <a:r>
              <a:rPr lang="zh-CN" altLang="en-US" sz="3200" dirty="0">
                <a:solidFill>
                  <a:srgbClr val="FF0000"/>
                </a:solidFill>
                <a:latin typeface="Arial" panose="020B0604020202020204" pitchFamily="34" charset="0"/>
              </a:rPr>
              <a:t>版本控制系统</a:t>
            </a:r>
            <a:r>
              <a:rPr lang="zh-CN" altLang="en-US" sz="3200" dirty="0">
                <a:solidFill>
                  <a:schemeClr val="bg2"/>
                </a:solidFill>
                <a:latin typeface="Arial" panose="020B0604020202020204" pitchFamily="34" charset="0"/>
              </a:rPr>
              <a:t>，</a:t>
            </a:r>
            <a:r>
              <a:rPr lang="en-US" altLang="zh-CN" sz="3200" dirty="0">
                <a:solidFill>
                  <a:schemeClr val="bg2"/>
                </a:solidFill>
                <a:latin typeface="Arial" panose="020B0604020202020204" pitchFamily="34" charset="0"/>
              </a:rPr>
              <a:t>GitHub </a:t>
            </a:r>
            <a:r>
              <a:rPr lang="zh-CN" altLang="en-US" sz="3200" dirty="0">
                <a:solidFill>
                  <a:schemeClr val="bg2"/>
                </a:solidFill>
                <a:latin typeface="Arial" panose="020B0604020202020204" pitchFamily="34" charset="0"/>
              </a:rPr>
              <a:t>是最大的 </a:t>
            </a:r>
            <a:r>
              <a:rPr lang="en-US" altLang="zh-CN" sz="3200" dirty="0">
                <a:solidFill>
                  <a:schemeClr val="bg2"/>
                </a:solidFill>
                <a:latin typeface="Arial" panose="020B0604020202020204" pitchFamily="34" charset="0"/>
              </a:rPr>
              <a:t>Git </a:t>
            </a:r>
            <a:r>
              <a:rPr lang="zh-CN" altLang="en-US" sz="3200" dirty="0">
                <a:solidFill>
                  <a:schemeClr val="bg2"/>
                </a:solidFill>
                <a:latin typeface="Arial" panose="020B0604020202020204" pitchFamily="34" charset="0"/>
              </a:rPr>
              <a:t>版本库</a:t>
            </a:r>
            <a:r>
              <a:rPr lang="zh-CN" altLang="en-US" sz="3200" dirty="0">
                <a:solidFill>
                  <a:srgbClr val="FF0000"/>
                </a:solidFill>
                <a:latin typeface="Arial" panose="020B0604020202020204" pitchFamily="34" charset="0"/>
              </a:rPr>
              <a:t>托管平台</a:t>
            </a:r>
            <a:r>
              <a:rPr lang="zh-CN" altLang="en-US" sz="3200" dirty="0">
                <a:solidFill>
                  <a:schemeClr val="bg2"/>
                </a:solidFill>
                <a:latin typeface="Arial" panose="020B0604020202020204" pitchFamily="34" charset="0"/>
              </a:rPr>
              <a:t>，是成千上万的开发者和项目能够合作进行的中心。 大部分 </a:t>
            </a:r>
            <a:r>
              <a:rPr lang="en-US" altLang="zh-CN" sz="3200" dirty="0">
                <a:solidFill>
                  <a:schemeClr val="bg2"/>
                </a:solidFill>
                <a:latin typeface="Arial" panose="020B0604020202020204" pitchFamily="34" charset="0"/>
              </a:rPr>
              <a:t>Git </a:t>
            </a:r>
            <a:r>
              <a:rPr lang="zh-CN" altLang="en-US" sz="3200" dirty="0">
                <a:solidFill>
                  <a:schemeClr val="bg2"/>
                </a:solidFill>
                <a:latin typeface="Arial" panose="020B0604020202020204" pitchFamily="34" charset="0"/>
              </a:rPr>
              <a:t>版本库都托管在 </a:t>
            </a:r>
            <a:r>
              <a:rPr lang="en-US" altLang="zh-CN" sz="3200" dirty="0">
                <a:solidFill>
                  <a:schemeClr val="bg2"/>
                </a:solidFill>
                <a:latin typeface="Arial" panose="020B0604020202020204" pitchFamily="34" charset="0"/>
              </a:rPr>
              <a:t>GitHub</a:t>
            </a:r>
            <a:r>
              <a:rPr lang="zh-CN" altLang="en-US" sz="3200" dirty="0">
                <a:solidFill>
                  <a:schemeClr val="bg2"/>
                </a:solidFill>
                <a:latin typeface="Arial" panose="020B0604020202020204" pitchFamily="34" charset="0"/>
              </a:rPr>
              <a:t>，很多开源项目使用 </a:t>
            </a:r>
            <a:r>
              <a:rPr lang="en-US" altLang="zh-CN" sz="3200" dirty="0">
                <a:solidFill>
                  <a:schemeClr val="bg2"/>
                </a:solidFill>
                <a:latin typeface="Arial" panose="020B0604020202020204" pitchFamily="34" charset="0"/>
              </a:rPr>
              <a:t>GitHub </a:t>
            </a:r>
            <a:r>
              <a:rPr lang="zh-CN" altLang="en-US" sz="3200" dirty="0">
                <a:solidFill>
                  <a:schemeClr val="bg2"/>
                </a:solidFill>
                <a:latin typeface="Arial" panose="020B0604020202020204" pitchFamily="34" charset="0"/>
              </a:rPr>
              <a:t>实现 </a:t>
            </a:r>
            <a:r>
              <a:rPr lang="en-US" altLang="zh-CN" sz="3200" dirty="0">
                <a:solidFill>
                  <a:schemeClr val="bg2"/>
                </a:solidFill>
                <a:latin typeface="Arial" panose="020B0604020202020204" pitchFamily="34" charset="0"/>
              </a:rPr>
              <a:t>Git </a:t>
            </a:r>
            <a:r>
              <a:rPr lang="zh-CN" altLang="en-US" sz="3200" dirty="0">
                <a:solidFill>
                  <a:schemeClr val="bg2"/>
                </a:solidFill>
                <a:latin typeface="Arial" panose="020B0604020202020204" pitchFamily="34" charset="0"/>
              </a:rPr>
              <a:t>托管、问题追踪、代码审查以及其它事情。</a:t>
            </a:r>
            <a:endParaRPr lang="zh-CN" altLang="en-US" sz="3200" dirty="0">
              <a:solidFill>
                <a:schemeClr val="bg2"/>
              </a:solidFill>
            </a:endParaRP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4F1F8D83-B55B-4CFF-9B33-CBD9E6A88A37}"/>
              </a:ext>
            </a:extLst>
          </p:cNvPr>
          <p:cNvSpPr txBox="1"/>
          <p:nvPr/>
        </p:nvSpPr>
        <p:spPr>
          <a:xfrm>
            <a:off x="611560" y="731813"/>
            <a:ext cx="30620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C2B38"/>
                </a:solidFill>
                <a:ea typeface="微软雅黑" panose="020B0503020204020204" pitchFamily="34" charset="-122"/>
              </a:rPr>
              <a:t>Git</a:t>
            </a:r>
            <a:r>
              <a:rPr lang="zh-CN" altLang="en-US" sz="3600" b="1" dirty="0">
                <a:solidFill>
                  <a:srgbClr val="1C2B38"/>
                </a:solidFill>
                <a:ea typeface="微软雅黑" panose="020B0503020204020204" pitchFamily="34" charset="-122"/>
              </a:rPr>
              <a:t>是什么呢？</a:t>
            </a:r>
          </a:p>
        </p:txBody>
      </p:sp>
    </p:spTree>
    <p:extLst>
      <p:ext uri="{BB962C8B-B14F-4D97-AF65-F5344CB8AC3E}">
        <p14:creationId xmlns:p14="http://schemas.microsoft.com/office/powerpoint/2010/main" val="269566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00BD958-EC8A-4E37-BBAB-451D5B559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575" y="2492896"/>
            <a:ext cx="8264875" cy="3466834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D485435-E68C-4511-9CF5-2F558E661031}"/>
              </a:ext>
            </a:extLst>
          </p:cNvPr>
          <p:cNvSpPr/>
          <p:nvPr/>
        </p:nvSpPr>
        <p:spPr>
          <a:xfrm>
            <a:off x="7665" y="1556792"/>
            <a:ext cx="85247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添加成员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CE49DF85-9958-4905-8B7A-9A193274CBBB}"/>
              </a:ext>
            </a:extLst>
          </p:cNvPr>
          <p:cNvSpPr txBox="1"/>
          <p:nvPr/>
        </p:nvSpPr>
        <p:spPr>
          <a:xfrm>
            <a:off x="295697" y="74546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</p:spTree>
    <p:extLst>
      <p:ext uri="{BB962C8B-B14F-4D97-AF65-F5344CB8AC3E}">
        <p14:creationId xmlns:p14="http://schemas.microsoft.com/office/powerpoint/2010/main" val="393697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C2AA322-C675-47FE-9C60-C3CEF49E9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04864"/>
            <a:ext cx="9144000" cy="4229306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FC484DCA-9CF9-43E4-A76E-2978B514DE96}"/>
              </a:ext>
            </a:extLst>
          </p:cNvPr>
          <p:cNvSpPr/>
          <p:nvPr/>
        </p:nvSpPr>
        <p:spPr>
          <a:xfrm>
            <a:off x="225609" y="1556792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填写成员信息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7B3FB6E6-24D5-4C0A-B0C5-65E30D11E40E}"/>
              </a:ext>
            </a:extLst>
          </p:cNvPr>
          <p:cNvSpPr txBox="1"/>
          <p:nvPr/>
        </p:nvSpPr>
        <p:spPr>
          <a:xfrm>
            <a:off x="513641" y="74546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</p:spTree>
    <p:extLst>
      <p:ext uri="{BB962C8B-B14F-4D97-AF65-F5344CB8AC3E}">
        <p14:creationId xmlns:p14="http://schemas.microsoft.com/office/powerpoint/2010/main" val="3578342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69901B5-8795-42EB-9623-5CF13BEAC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2055540"/>
            <a:ext cx="8038812" cy="4390676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8D61734-3D91-4A70-840C-358496751EA3}"/>
              </a:ext>
            </a:extLst>
          </p:cNvPr>
          <p:cNvSpPr/>
          <p:nvPr/>
        </p:nvSpPr>
        <p:spPr>
          <a:xfrm>
            <a:off x="0" y="1532320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选择成员角色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20B699F2-0668-429F-8F21-5394E2FBDCA6}"/>
              </a:ext>
            </a:extLst>
          </p:cNvPr>
          <p:cNvSpPr txBox="1"/>
          <p:nvPr/>
        </p:nvSpPr>
        <p:spPr>
          <a:xfrm>
            <a:off x="288032" y="720992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</p:spTree>
    <p:extLst>
      <p:ext uri="{BB962C8B-B14F-4D97-AF65-F5344CB8AC3E}">
        <p14:creationId xmlns:p14="http://schemas.microsoft.com/office/powerpoint/2010/main" val="132735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70F6ABF-10E9-4465-BB7F-4891F6D47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7" y="1700808"/>
            <a:ext cx="6050235" cy="467611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FB099AC-4237-45DF-A497-CE3D8DA2BDC7}"/>
              </a:ext>
            </a:extLst>
          </p:cNvPr>
          <p:cNvSpPr/>
          <p:nvPr/>
        </p:nvSpPr>
        <p:spPr>
          <a:xfrm>
            <a:off x="27856" y="1556792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成员收到邀请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1D90BB91-99AB-46B7-9BEA-C747A30EBAAD}"/>
              </a:ext>
            </a:extLst>
          </p:cNvPr>
          <p:cNvSpPr txBox="1"/>
          <p:nvPr/>
        </p:nvSpPr>
        <p:spPr>
          <a:xfrm>
            <a:off x="315888" y="74546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</p:spTree>
    <p:extLst>
      <p:ext uri="{BB962C8B-B14F-4D97-AF65-F5344CB8AC3E}">
        <p14:creationId xmlns:p14="http://schemas.microsoft.com/office/powerpoint/2010/main" val="335469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2D86B0E-E05B-4151-89E5-3A01738CA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737" y="2564905"/>
            <a:ext cx="6686550" cy="28670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B1A0C13-3256-45F6-9ADC-D70CA210C604}"/>
              </a:ext>
            </a:extLst>
          </p:cNvPr>
          <p:cNvSpPr/>
          <p:nvPr/>
        </p:nvSpPr>
        <p:spPr>
          <a:xfrm>
            <a:off x="179512" y="1556792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成员加入组织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E81E78B0-FF6C-40BF-BF80-BF40EEDF930E}"/>
              </a:ext>
            </a:extLst>
          </p:cNvPr>
          <p:cNvSpPr txBox="1"/>
          <p:nvPr/>
        </p:nvSpPr>
        <p:spPr>
          <a:xfrm>
            <a:off x="467544" y="74546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</p:spTree>
    <p:extLst>
      <p:ext uri="{BB962C8B-B14F-4D97-AF65-F5344CB8AC3E}">
        <p14:creationId xmlns:p14="http://schemas.microsoft.com/office/powerpoint/2010/main" val="3059000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54B6C60-F835-46CA-9079-09F9FB1FF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421568"/>
            <a:ext cx="8352928" cy="368798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46B00B5-75B5-4ADC-A186-5A81AE1F79AD}"/>
              </a:ext>
            </a:extLst>
          </p:cNvPr>
          <p:cNvSpPr/>
          <p:nvPr/>
        </p:nvSpPr>
        <p:spPr>
          <a:xfrm>
            <a:off x="179512" y="1559771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添加成员成功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D0D23982-C76F-42C2-BDC0-55A36A63D218}"/>
              </a:ext>
            </a:extLst>
          </p:cNvPr>
          <p:cNvSpPr txBox="1"/>
          <p:nvPr/>
        </p:nvSpPr>
        <p:spPr>
          <a:xfrm>
            <a:off x="467544" y="748443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</p:spTree>
    <p:extLst>
      <p:ext uri="{BB962C8B-B14F-4D97-AF65-F5344CB8AC3E}">
        <p14:creationId xmlns:p14="http://schemas.microsoft.com/office/powerpoint/2010/main" val="339698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46B00B5-75B5-4ADC-A186-5A81AE1F79AD}"/>
              </a:ext>
            </a:extLst>
          </p:cNvPr>
          <p:cNvSpPr/>
          <p:nvPr/>
        </p:nvSpPr>
        <p:spPr>
          <a:xfrm>
            <a:off x="107504" y="1556792"/>
            <a:ext cx="10729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开启协作之旅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D0D23982-C76F-42C2-BDC0-55A36A63D218}"/>
              </a:ext>
            </a:extLst>
          </p:cNvPr>
          <p:cNvSpPr txBox="1"/>
          <p:nvPr/>
        </p:nvSpPr>
        <p:spPr>
          <a:xfrm>
            <a:off x="395536" y="74546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团队协作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F883AAD-864A-46B5-96CF-177B143ADC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93"/>
          <a:stretch/>
        </p:blipFill>
        <p:spPr bwMode="auto">
          <a:xfrm>
            <a:off x="1835696" y="2284240"/>
            <a:ext cx="5842620" cy="3953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830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E082A12-53D4-4038-BB01-FC47E5F26EE9}"/>
              </a:ext>
            </a:extLst>
          </p:cNvPr>
          <p:cNvGrpSpPr/>
          <p:nvPr/>
        </p:nvGrpSpPr>
        <p:grpSpPr>
          <a:xfrm>
            <a:off x="7615210" y="5156175"/>
            <a:ext cx="1528790" cy="1294854"/>
            <a:chOff x="479377" y="1198042"/>
            <a:chExt cx="1528790" cy="1294854"/>
          </a:xfrm>
        </p:grpSpPr>
        <p:graphicFrame>
          <p:nvGraphicFramePr>
            <p:cNvPr id="2" name="图表 1"/>
            <p:cNvGraphicFramePr/>
            <p:nvPr/>
          </p:nvGraphicFramePr>
          <p:xfrm>
            <a:off x="479377" y="1198042"/>
            <a:ext cx="1528790" cy="129485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217" name="Group 104"/>
            <p:cNvGrpSpPr>
              <a:grpSpLocks noChangeAspect="1"/>
            </p:cNvGrpSpPr>
            <p:nvPr/>
          </p:nvGrpSpPr>
          <p:grpSpPr bwMode="auto">
            <a:xfrm>
              <a:off x="1135760" y="1653132"/>
              <a:ext cx="216024" cy="384672"/>
              <a:chOff x="1574" y="1407"/>
              <a:chExt cx="488" cy="698"/>
            </a:xfrm>
          </p:grpSpPr>
          <p:sp>
            <p:nvSpPr>
              <p:cNvPr id="6218" name="AutoShape 103"/>
              <p:cNvSpPr>
                <a:spLocks noChangeAspect="1" noChangeArrowheads="1" noTextEdit="1"/>
              </p:cNvSpPr>
              <p:nvPr/>
            </p:nvSpPr>
            <p:spPr bwMode="auto">
              <a:xfrm>
                <a:off x="1575" y="1407"/>
                <a:ext cx="487" cy="6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19" name="Rectangle 105"/>
              <p:cNvSpPr>
                <a:spLocks noChangeArrowheads="1"/>
              </p:cNvSpPr>
              <p:nvPr/>
            </p:nvSpPr>
            <p:spPr bwMode="auto">
              <a:xfrm>
                <a:off x="1704" y="1933"/>
                <a:ext cx="242" cy="99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0" name="Rectangle 106"/>
              <p:cNvSpPr>
                <a:spLocks noChangeArrowheads="1"/>
              </p:cNvSpPr>
              <p:nvPr/>
            </p:nvSpPr>
            <p:spPr bwMode="auto">
              <a:xfrm>
                <a:off x="1704" y="1944"/>
                <a:ext cx="242" cy="99"/>
              </a:xfrm>
              <a:prstGeom prst="rect">
                <a:avLst/>
              </a:prstGeom>
              <a:solidFill>
                <a:srgbClr val="F888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1" name="Freeform 107"/>
              <p:cNvSpPr>
                <a:spLocks/>
              </p:cNvSpPr>
              <p:nvPr/>
            </p:nvSpPr>
            <p:spPr bwMode="auto">
              <a:xfrm>
                <a:off x="1781" y="1945"/>
                <a:ext cx="164" cy="98"/>
              </a:xfrm>
              <a:custGeom>
                <a:avLst/>
                <a:gdLst>
                  <a:gd name="T0" fmla="*/ 0 w 119"/>
                  <a:gd name="T1" fmla="*/ 71 h 71"/>
                  <a:gd name="T2" fmla="*/ 119 w 119"/>
                  <a:gd name="T3" fmla="*/ 71 h 71"/>
                  <a:gd name="T4" fmla="*/ 119 w 119"/>
                  <a:gd name="T5" fmla="*/ 0 h 71"/>
                  <a:gd name="T6" fmla="*/ 93 w 119"/>
                  <a:gd name="T7" fmla="*/ 0 h 71"/>
                  <a:gd name="T8" fmla="*/ 0 w 119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71">
                    <a:moveTo>
                      <a:pt x="0" y="71"/>
                    </a:move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0"/>
                      <a:pt x="119" y="0"/>
                      <a:pt x="119" y="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2" y="24"/>
                      <a:pt x="31" y="48"/>
                      <a:pt x="0" y="71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2" name="Rectangle 108"/>
              <p:cNvSpPr>
                <a:spLocks noChangeArrowheads="1"/>
              </p:cNvSpPr>
              <p:nvPr/>
            </p:nvSpPr>
            <p:spPr bwMode="auto">
              <a:xfrm>
                <a:off x="1644" y="2026"/>
                <a:ext cx="368" cy="61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3" name="Rectangle 109"/>
              <p:cNvSpPr>
                <a:spLocks noChangeArrowheads="1"/>
              </p:cNvSpPr>
              <p:nvPr/>
            </p:nvSpPr>
            <p:spPr bwMode="auto">
              <a:xfrm>
                <a:off x="1644" y="2043"/>
                <a:ext cx="368" cy="61"/>
              </a:xfrm>
              <a:prstGeom prst="rect">
                <a:avLst/>
              </a:prstGeom>
              <a:solidFill>
                <a:srgbClr val="FF8D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4" name="Freeform 110"/>
              <p:cNvSpPr>
                <a:spLocks/>
              </p:cNvSpPr>
              <p:nvPr/>
            </p:nvSpPr>
            <p:spPr bwMode="auto">
              <a:xfrm>
                <a:off x="1781" y="2043"/>
                <a:ext cx="231" cy="61"/>
              </a:xfrm>
              <a:custGeom>
                <a:avLst/>
                <a:gdLst>
                  <a:gd name="T0" fmla="*/ 31 w 168"/>
                  <a:gd name="T1" fmla="*/ 19 h 44"/>
                  <a:gd name="T2" fmla="*/ 20 w 168"/>
                  <a:gd name="T3" fmla="*/ 27 h 44"/>
                  <a:gd name="T4" fmla="*/ 13 w 168"/>
                  <a:gd name="T5" fmla="*/ 33 h 44"/>
                  <a:gd name="T6" fmla="*/ 0 w 168"/>
                  <a:gd name="T7" fmla="*/ 44 h 44"/>
                  <a:gd name="T8" fmla="*/ 168 w 168"/>
                  <a:gd name="T9" fmla="*/ 44 h 44"/>
                  <a:gd name="T10" fmla="*/ 168 w 168"/>
                  <a:gd name="T11" fmla="*/ 0 h 44"/>
                  <a:gd name="T12" fmla="*/ 59 w 168"/>
                  <a:gd name="T13" fmla="*/ 0 h 44"/>
                  <a:gd name="T14" fmla="*/ 31 w 168"/>
                  <a:gd name="T15" fmla="*/ 1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8" h="44">
                    <a:moveTo>
                      <a:pt x="31" y="19"/>
                    </a:moveTo>
                    <a:cubicBezTo>
                      <a:pt x="28" y="22"/>
                      <a:pt x="24" y="24"/>
                      <a:pt x="20" y="27"/>
                    </a:cubicBezTo>
                    <a:cubicBezTo>
                      <a:pt x="18" y="29"/>
                      <a:pt x="15" y="31"/>
                      <a:pt x="13" y="33"/>
                    </a:cubicBezTo>
                    <a:cubicBezTo>
                      <a:pt x="9" y="37"/>
                      <a:pt x="4" y="40"/>
                      <a:pt x="0" y="44"/>
                    </a:cubicBezTo>
                    <a:cubicBezTo>
                      <a:pt x="168" y="44"/>
                      <a:pt x="168" y="44"/>
                      <a:pt x="168" y="44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0" y="6"/>
                      <a:pt x="40" y="12"/>
                      <a:pt x="31" y="19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5" name="Oval 111"/>
              <p:cNvSpPr>
                <a:spLocks noChangeArrowheads="1"/>
              </p:cNvSpPr>
              <p:nvPr/>
            </p:nvSpPr>
            <p:spPr bwMode="auto">
              <a:xfrm>
                <a:off x="1795" y="1868"/>
                <a:ext cx="65" cy="65"/>
              </a:xfrm>
              <a:prstGeom prst="ellipse">
                <a:avLst/>
              </a:prstGeom>
              <a:solidFill>
                <a:srgbClr val="FE97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6" name="Freeform 112"/>
              <p:cNvSpPr>
                <a:spLocks/>
              </p:cNvSpPr>
              <p:nvPr/>
            </p:nvSpPr>
            <p:spPr bwMode="auto">
              <a:xfrm>
                <a:off x="1809" y="1881"/>
                <a:ext cx="51" cy="52"/>
              </a:xfrm>
              <a:custGeom>
                <a:avLst/>
                <a:gdLst>
                  <a:gd name="T0" fmla="*/ 17 w 37"/>
                  <a:gd name="T1" fmla="*/ 21 h 38"/>
                  <a:gd name="T2" fmla="*/ 0 w 37"/>
                  <a:gd name="T3" fmla="*/ 34 h 38"/>
                  <a:gd name="T4" fmla="*/ 13 w 37"/>
                  <a:gd name="T5" fmla="*/ 38 h 38"/>
                  <a:gd name="T6" fmla="*/ 37 w 37"/>
                  <a:gd name="T7" fmla="*/ 14 h 38"/>
                  <a:gd name="T8" fmla="*/ 32 w 37"/>
                  <a:gd name="T9" fmla="*/ 0 h 38"/>
                  <a:gd name="T10" fmla="*/ 17 w 37"/>
                  <a:gd name="T11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7" y="21"/>
                    </a:moveTo>
                    <a:cubicBezTo>
                      <a:pt x="12" y="26"/>
                      <a:pt x="6" y="30"/>
                      <a:pt x="0" y="34"/>
                    </a:cubicBezTo>
                    <a:cubicBezTo>
                      <a:pt x="4" y="36"/>
                      <a:pt x="8" y="38"/>
                      <a:pt x="13" y="38"/>
                    </a:cubicBezTo>
                    <a:cubicBezTo>
                      <a:pt x="26" y="38"/>
                      <a:pt x="37" y="27"/>
                      <a:pt x="37" y="14"/>
                    </a:cubicBezTo>
                    <a:cubicBezTo>
                      <a:pt x="37" y="9"/>
                      <a:pt x="35" y="4"/>
                      <a:pt x="32" y="0"/>
                    </a:cubicBezTo>
                    <a:cubicBezTo>
                      <a:pt x="28" y="8"/>
                      <a:pt x="23" y="15"/>
                      <a:pt x="17" y="21"/>
                    </a:cubicBezTo>
                    <a:close/>
                  </a:path>
                </a:pathLst>
              </a:custGeom>
              <a:solidFill>
                <a:srgbClr val="F771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7" name="Freeform 113"/>
              <p:cNvSpPr>
                <a:spLocks noEditPoints="1"/>
              </p:cNvSpPr>
              <p:nvPr/>
            </p:nvSpPr>
            <p:spPr bwMode="auto">
              <a:xfrm>
                <a:off x="1631" y="1465"/>
                <a:ext cx="376" cy="376"/>
              </a:xfrm>
              <a:custGeom>
                <a:avLst/>
                <a:gdLst>
                  <a:gd name="T0" fmla="*/ 144 w 273"/>
                  <a:gd name="T1" fmla="*/ 4 h 273"/>
                  <a:gd name="T2" fmla="*/ 4 w 273"/>
                  <a:gd name="T3" fmla="*/ 130 h 273"/>
                  <a:gd name="T4" fmla="*/ 129 w 273"/>
                  <a:gd name="T5" fmla="*/ 270 h 273"/>
                  <a:gd name="T6" fmla="*/ 269 w 273"/>
                  <a:gd name="T7" fmla="*/ 144 h 273"/>
                  <a:gd name="T8" fmla="*/ 144 w 273"/>
                  <a:gd name="T9" fmla="*/ 4 h 273"/>
                  <a:gd name="T10" fmla="*/ 130 w 273"/>
                  <a:gd name="T11" fmla="*/ 258 h 273"/>
                  <a:gd name="T12" fmla="*/ 15 w 273"/>
                  <a:gd name="T13" fmla="*/ 130 h 273"/>
                  <a:gd name="T14" fmla="*/ 143 w 273"/>
                  <a:gd name="T15" fmla="*/ 15 h 273"/>
                  <a:gd name="T16" fmla="*/ 258 w 273"/>
                  <a:gd name="T17" fmla="*/ 143 h 273"/>
                  <a:gd name="T18" fmla="*/ 130 w 273"/>
                  <a:gd name="T19" fmla="*/ 25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3" h="273">
                    <a:moveTo>
                      <a:pt x="144" y="4"/>
                    </a:moveTo>
                    <a:cubicBezTo>
                      <a:pt x="70" y="0"/>
                      <a:pt x="8" y="56"/>
                      <a:pt x="4" y="130"/>
                    </a:cubicBezTo>
                    <a:cubicBezTo>
                      <a:pt x="0" y="203"/>
                      <a:pt x="56" y="266"/>
                      <a:pt x="129" y="270"/>
                    </a:cubicBezTo>
                    <a:cubicBezTo>
                      <a:pt x="203" y="273"/>
                      <a:pt x="265" y="217"/>
                      <a:pt x="269" y="144"/>
                    </a:cubicBezTo>
                    <a:cubicBezTo>
                      <a:pt x="273" y="71"/>
                      <a:pt x="217" y="8"/>
                      <a:pt x="144" y="4"/>
                    </a:cubicBezTo>
                    <a:close/>
                    <a:moveTo>
                      <a:pt x="130" y="258"/>
                    </a:moveTo>
                    <a:cubicBezTo>
                      <a:pt x="63" y="255"/>
                      <a:pt x="11" y="197"/>
                      <a:pt x="15" y="130"/>
                    </a:cubicBezTo>
                    <a:cubicBezTo>
                      <a:pt x="19" y="63"/>
                      <a:pt x="76" y="12"/>
                      <a:pt x="143" y="15"/>
                    </a:cubicBezTo>
                    <a:cubicBezTo>
                      <a:pt x="210" y="19"/>
                      <a:pt x="262" y="76"/>
                      <a:pt x="258" y="143"/>
                    </a:cubicBezTo>
                    <a:cubicBezTo>
                      <a:pt x="254" y="210"/>
                      <a:pt x="197" y="262"/>
                      <a:pt x="130" y="258"/>
                    </a:cubicBezTo>
                    <a:close/>
                  </a:path>
                </a:pathLst>
              </a:custGeom>
              <a:solidFill>
                <a:srgbClr val="FCB5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8" name="Freeform 114"/>
              <p:cNvSpPr>
                <a:spLocks noEditPoints="1"/>
              </p:cNvSpPr>
              <p:nvPr/>
            </p:nvSpPr>
            <p:spPr bwMode="auto">
              <a:xfrm>
                <a:off x="1647" y="1481"/>
                <a:ext cx="345" cy="344"/>
              </a:xfrm>
              <a:custGeom>
                <a:avLst/>
                <a:gdLst>
                  <a:gd name="T0" fmla="*/ 132 w 251"/>
                  <a:gd name="T1" fmla="*/ 3 h 250"/>
                  <a:gd name="T2" fmla="*/ 4 w 251"/>
                  <a:gd name="T3" fmla="*/ 118 h 250"/>
                  <a:gd name="T4" fmla="*/ 119 w 251"/>
                  <a:gd name="T5" fmla="*/ 246 h 250"/>
                  <a:gd name="T6" fmla="*/ 247 w 251"/>
                  <a:gd name="T7" fmla="*/ 131 h 250"/>
                  <a:gd name="T8" fmla="*/ 132 w 251"/>
                  <a:gd name="T9" fmla="*/ 3 h 250"/>
                  <a:gd name="T10" fmla="*/ 119 w 251"/>
                  <a:gd name="T11" fmla="*/ 238 h 250"/>
                  <a:gd name="T12" fmla="*/ 12 w 251"/>
                  <a:gd name="T13" fmla="*/ 119 h 250"/>
                  <a:gd name="T14" fmla="*/ 132 w 251"/>
                  <a:gd name="T15" fmla="*/ 11 h 250"/>
                  <a:gd name="T16" fmla="*/ 239 w 251"/>
                  <a:gd name="T17" fmla="*/ 131 h 250"/>
                  <a:gd name="T18" fmla="*/ 119 w 251"/>
                  <a:gd name="T19" fmla="*/ 238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1" h="250">
                    <a:moveTo>
                      <a:pt x="132" y="3"/>
                    </a:moveTo>
                    <a:cubicBezTo>
                      <a:pt x="65" y="0"/>
                      <a:pt x="8" y="51"/>
                      <a:pt x="4" y="118"/>
                    </a:cubicBezTo>
                    <a:cubicBezTo>
                      <a:pt x="0" y="185"/>
                      <a:pt x="52" y="243"/>
                      <a:pt x="119" y="246"/>
                    </a:cubicBezTo>
                    <a:cubicBezTo>
                      <a:pt x="186" y="250"/>
                      <a:pt x="243" y="198"/>
                      <a:pt x="247" y="131"/>
                    </a:cubicBezTo>
                    <a:cubicBezTo>
                      <a:pt x="251" y="64"/>
                      <a:pt x="199" y="7"/>
                      <a:pt x="132" y="3"/>
                    </a:cubicBezTo>
                    <a:close/>
                    <a:moveTo>
                      <a:pt x="119" y="238"/>
                    </a:moveTo>
                    <a:cubicBezTo>
                      <a:pt x="57" y="235"/>
                      <a:pt x="9" y="181"/>
                      <a:pt x="12" y="119"/>
                    </a:cubicBezTo>
                    <a:cubicBezTo>
                      <a:pt x="15" y="56"/>
                      <a:pt x="69" y="8"/>
                      <a:pt x="132" y="11"/>
                    </a:cubicBezTo>
                    <a:cubicBezTo>
                      <a:pt x="194" y="15"/>
                      <a:pt x="242" y="68"/>
                      <a:pt x="239" y="131"/>
                    </a:cubicBezTo>
                    <a:cubicBezTo>
                      <a:pt x="236" y="194"/>
                      <a:pt x="182" y="242"/>
                      <a:pt x="119" y="238"/>
                    </a:cubicBezTo>
                    <a:close/>
                  </a:path>
                </a:pathLst>
              </a:custGeom>
              <a:solidFill>
                <a:srgbClr val="FE8C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0" name="Freeform 115"/>
              <p:cNvSpPr>
                <a:spLocks/>
              </p:cNvSpPr>
              <p:nvPr/>
            </p:nvSpPr>
            <p:spPr bwMode="auto">
              <a:xfrm>
                <a:off x="1659" y="1492"/>
                <a:ext cx="320" cy="322"/>
              </a:xfrm>
              <a:custGeom>
                <a:avLst/>
                <a:gdLst>
                  <a:gd name="T0" fmla="*/ 123 w 233"/>
                  <a:gd name="T1" fmla="*/ 3 h 234"/>
                  <a:gd name="T2" fmla="*/ 3 w 233"/>
                  <a:gd name="T3" fmla="*/ 111 h 234"/>
                  <a:gd name="T4" fmla="*/ 110 w 233"/>
                  <a:gd name="T5" fmla="*/ 230 h 234"/>
                  <a:gd name="T6" fmla="*/ 230 w 233"/>
                  <a:gd name="T7" fmla="*/ 123 h 234"/>
                  <a:gd name="T8" fmla="*/ 123 w 233"/>
                  <a:gd name="T9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3" h="234">
                    <a:moveTo>
                      <a:pt x="123" y="3"/>
                    </a:moveTo>
                    <a:cubicBezTo>
                      <a:pt x="60" y="0"/>
                      <a:pt x="6" y="48"/>
                      <a:pt x="3" y="111"/>
                    </a:cubicBezTo>
                    <a:cubicBezTo>
                      <a:pt x="0" y="173"/>
                      <a:pt x="48" y="227"/>
                      <a:pt x="110" y="230"/>
                    </a:cubicBezTo>
                    <a:cubicBezTo>
                      <a:pt x="173" y="234"/>
                      <a:pt x="227" y="186"/>
                      <a:pt x="230" y="123"/>
                    </a:cubicBezTo>
                    <a:cubicBezTo>
                      <a:pt x="233" y="60"/>
                      <a:pt x="185" y="7"/>
                      <a:pt x="123" y="3"/>
                    </a:cubicBezTo>
                    <a:close/>
                  </a:path>
                </a:pathLst>
              </a:custGeom>
              <a:solidFill>
                <a:srgbClr val="F7DF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1" name="Freeform 116"/>
              <p:cNvSpPr>
                <a:spLocks/>
              </p:cNvSpPr>
              <p:nvPr/>
            </p:nvSpPr>
            <p:spPr bwMode="auto">
              <a:xfrm>
                <a:off x="1809" y="1513"/>
                <a:ext cx="34" cy="33"/>
              </a:xfrm>
              <a:custGeom>
                <a:avLst/>
                <a:gdLst>
                  <a:gd name="T0" fmla="*/ 18 w 34"/>
                  <a:gd name="T1" fmla="*/ 0 h 33"/>
                  <a:gd name="T2" fmla="*/ 22 w 34"/>
                  <a:gd name="T3" fmla="*/ 11 h 33"/>
                  <a:gd name="T4" fmla="*/ 34 w 34"/>
                  <a:gd name="T5" fmla="*/ 14 h 33"/>
                  <a:gd name="T6" fmla="*/ 25 w 34"/>
                  <a:gd name="T7" fmla="*/ 22 h 33"/>
                  <a:gd name="T8" fmla="*/ 26 w 34"/>
                  <a:gd name="T9" fmla="*/ 33 h 33"/>
                  <a:gd name="T10" fmla="*/ 16 w 34"/>
                  <a:gd name="T11" fmla="*/ 27 h 33"/>
                  <a:gd name="T12" fmla="*/ 5 w 34"/>
                  <a:gd name="T13" fmla="*/ 32 h 33"/>
                  <a:gd name="T14" fmla="*/ 8 w 34"/>
                  <a:gd name="T15" fmla="*/ 21 h 33"/>
                  <a:gd name="T16" fmla="*/ 0 w 34"/>
                  <a:gd name="T17" fmla="*/ 12 h 33"/>
                  <a:gd name="T18" fmla="*/ 12 w 34"/>
                  <a:gd name="T19" fmla="*/ 11 h 33"/>
                  <a:gd name="T20" fmla="*/ 18 w 34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18" y="0"/>
                    </a:moveTo>
                    <a:lnTo>
                      <a:pt x="22" y="11"/>
                    </a:lnTo>
                    <a:lnTo>
                      <a:pt x="34" y="14"/>
                    </a:lnTo>
                    <a:lnTo>
                      <a:pt x="25" y="22"/>
                    </a:lnTo>
                    <a:lnTo>
                      <a:pt x="26" y="33"/>
                    </a:lnTo>
                    <a:lnTo>
                      <a:pt x="16" y="27"/>
                    </a:lnTo>
                    <a:lnTo>
                      <a:pt x="5" y="32"/>
                    </a:lnTo>
                    <a:lnTo>
                      <a:pt x="8" y="21"/>
                    </a:lnTo>
                    <a:lnTo>
                      <a:pt x="0" y="12"/>
                    </a:lnTo>
                    <a:lnTo>
                      <a:pt x="12" y="1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2" name="Freeform 117"/>
              <p:cNvSpPr>
                <a:spLocks/>
              </p:cNvSpPr>
              <p:nvPr/>
            </p:nvSpPr>
            <p:spPr bwMode="auto">
              <a:xfrm>
                <a:off x="1795" y="1762"/>
                <a:ext cx="35" cy="33"/>
              </a:xfrm>
              <a:custGeom>
                <a:avLst/>
                <a:gdLst>
                  <a:gd name="T0" fmla="*/ 17 w 35"/>
                  <a:gd name="T1" fmla="*/ 33 h 33"/>
                  <a:gd name="T2" fmla="*/ 22 w 35"/>
                  <a:gd name="T3" fmla="*/ 22 h 33"/>
                  <a:gd name="T4" fmla="*/ 35 w 35"/>
                  <a:gd name="T5" fmla="*/ 21 h 33"/>
                  <a:gd name="T6" fmla="*/ 26 w 35"/>
                  <a:gd name="T7" fmla="*/ 13 h 33"/>
                  <a:gd name="T8" fmla="*/ 29 w 35"/>
                  <a:gd name="T9" fmla="*/ 2 h 33"/>
                  <a:gd name="T10" fmla="*/ 18 w 35"/>
                  <a:gd name="T11" fmla="*/ 6 h 33"/>
                  <a:gd name="T12" fmla="*/ 8 w 35"/>
                  <a:gd name="T13" fmla="*/ 0 h 33"/>
                  <a:gd name="T14" fmla="*/ 10 w 35"/>
                  <a:gd name="T15" fmla="*/ 11 h 33"/>
                  <a:gd name="T16" fmla="*/ 0 w 35"/>
                  <a:gd name="T17" fmla="*/ 19 h 33"/>
                  <a:gd name="T18" fmla="*/ 13 w 35"/>
                  <a:gd name="T19" fmla="*/ 22 h 33"/>
                  <a:gd name="T20" fmla="*/ 17 w 35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3">
                    <a:moveTo>
                      <a:pt x="17" y="33"/>
                    </a:moveTo>
                    <a:lnTo>
                      <a:pt x="22" y="22"/>
                    </a:lnTo>
                    <a:lnTo>
                      <a:pt x="35" y="21"/>
                    </a:lnTo>
                    <a:lnTo>
                      <a:pt x="26" y="13"/>
                    </a:lnTo>
                    <a:lnTo>
                      <a:pt x="29" y="2"/>
                    </a:lnTo>
                    <a:lnTo>
                      <a:pt x="18" y="6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3" y="22"/>
                    </a:lnTo>
                    <a:lnTo>
                      <a:pt x="17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3" name="Freeform 118"/>
              <p:cNvSpPr>
                <a:spLocks/>
              </p:cNvSpPr>
              <p:nvPr/>
            </p:nvSpPr>
            <p:spPr bwMode="auto">
              <a:xfrm>
                <a:off x="1765" y="1520"/>
                <a:ext cx="33" cy="33"/>
              </a:xfrm>
              <a:custGeom>
                <a:avLst/>
                <a:gdLst>
                  <a:gd name="T0" fmla="*/ 14 w 33"/>
                  <a:gd name="T1" fmla="*/ 0 h 33"/>
                  <a:gd name="T2" fmla="*/ 22 w 33"/>
                  <a:gd name="T3" fmla="*/ 8 h 33"/>
                  <a:gd name="T4" fmla="*/ 33 w 33"/>
                  <a:gd name="T5" fmla="*/ 7 h 33"/>
                  <a:gd name="T6" fmla="*/ 27 w 33"/>
                  <a:gd name="T7" fmla="*/ 16 h 33"/>
                  <a:gd name="T8" fmla="*/ 33 w 33"/>
                  <a:gd name="T9" fmla="*/ 27 h 33"/>
                  <a:gd name="T10" fmla="*/ 21 w 33"/>
                  <a:gd name="T11" fmla="*/ 25 h 33"/>
                  <a:gd name="T12" fmla="*/ 12 w 33"/>
                  <a:gd name="T13" fmla="*/ 33 h 33"/>
                  <a:gd name="T14" fmla="*/ 11 w 33"/>
                  <a:gd name="T15" fmla="*/ 22 h 33"/>
                  <a:gd name="T16" fmla="*/ 0 w 33"/>
                  <a:gd name="T17" fmla="*/ 16 h 33"/>
                  <a:gd name="T18" fmla="*/ 11 w 33"/>
                  <a:gd name="T19" fmla="*/ 11 h 33"/>
                  <a:gd name="T20" fmla="*/ 14 w 33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14" y="0"/>
                    </a:moveTo>
                    <a:lnTo>
                      <a:pt x="22" y="8"/>
                    </a:lnTo>
                    <a:lnTo>
                      <a:pt x="33" y="7"/>
                    </a:lnTo>
                    <a:lnTo>
                      <a:pt x="27" y="16"/>
                    </a:lnTo>
                    <a:lnTo>
                      <a:pt x="33" y="27"/>
                    </a:lnTo>
                    <a:lnTo>
                      <a:pt x="21" y="25"/>
                    </a:lnTo>
                    <a:lnTo>
                      <a:pt x="12" y="33"/>
                    </a:lnTo>
                    <a:lnTo>
                      <a:pt x="11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4" name="Freeform 119"/>
              <p:cNvSpPr>
                <a:spLocks/>
              </p:cNvSpPr>
              <p:nvPr/>
            </p:nvSpPr>
            <p:spPr bwMode="auto">
              <a:xfrm>
                <a:off x="1841" y="1755"/>
                <a:ext cx="31" cy="33"/>
              </a:xfrm>
              <a:custGeom>
                <a:avLst/>
                <a:gdLst>
                  <a:gd name="T0" fmla="*/ 19 w 31"/>
                  <a:gd name="T1" fmla="*/ 33 h 33"/>
                  <a:gd name="T2" fmla="*/ 22 w 31"/>
                  <a:gd name="T3" fmla="*/ 22 h 33"/>
                  <a:gd name="T4" fmla="*/ 31 w 31"/>
                  <a:gd name="T5" fmla="*/ 17 h 33"/>
                  <a:gd name="T6" fmla="*/ 22 w 31"/>
                  <a:gd name="T7" fmla="*/ 11 h 33"/>
                  <a:gd name="T8" fmla="*/ 20 w 31"/>
                  <a:gd name="T9" fmla="*/ 0 h 33"/>
                  <a:gd name="T10" fmla="*/ 12 w 31"/>
                  <a:gd name="T11" fmla="*/ 9 h 33"/>
                  <a:gd name="T12" fmla="*/ 0 w 31"/>
                  <a:gd name="T13" fmla="*/ 6 h 33"/>
                  <a:gd name="T14" fmla="*/ 5 w 31"/>
                  <a:gd name="T15" fmla="*/ 17 h 33"/>
                  <a:gd name="T16" fmla="*/ 0 w 31"/>
                  <a:gd name="T17" fmla="*/ 26 h 33"/>
                  <a:gd name="T18" fmla="*/ 11 w 31"/>
                  <a:gd name="T19" fmla="*/ 25 h 33"/>
                  <a:gd name="T20" fmla="*/ 19 w 31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19" y="33"/>
                    </a:moveTo>
                    <a:lnTo>
                      <a:pt x="22" y="22"/>
                    </a:lnTo>
                    <a:lnTo>
                      <a:pt x="31" y="17"/>
                    </a:lnTo>
                    <a:lnTo>
                      <a:pt x="22" y="11"/>
                    </a:lnTo>
                    <a:lnTo>
                      <a:pt x="20" y="0"/>
                    </a:lnTo>
                    <a:lnTo>
                      <a:pt x="12" y="9"/>
                    </a:lnTo>
                    <a:lnTo>
                      <a:pt x="0" y="6"/>
                    </a:lnTo>
                    <a:lnTo>
                      <a:pt x="5" y="17"/>
                    </a:lnTo>
                    <a:lnTo>
                      <a:pt x="0" y="26"/>
                    </a:lnTo>
                    <a:lnTo>
                      <a:pt x="11" y="25"/>
                    </a:lnTo>
                    <a:lnTo>
                      <a:pt x="19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5" name="Freeform 120"/>
              <p:cNvSpPr>
                <a:spLocks/>
              </p:cNvSpPr>
              <p:nvPr/>
            </p:nvSpPr>
            <p:spPr bwMode="auto">
              <a:xfrm>
                <a:off x="1728" y="1540"/>
                <a:ext cx="34" cy="34"/>
              </a:xfrm>
              <a:custGeom>
                <a:avLst/>
                <a:gdLst>
                  <a:gd name="T0" fmla="*/ 7 w 34"/>
                  <a:gd name="T1" fmla="*/ 2 h 34"/>
                  <a:gd name="T2" fmla="*/ 18 w 34"/>
                  <a:gd name="T3" fmla="*/ 7 h 34"/>
                  <a:gd name="T4" fmla="*/ 27 w 34"/>
                  <a:gd name="T5" fmla="*/ 0 h 34"/>
                  <a:gd name="T6" fmla="*/ 26 w 34"/>
                  <a:gd name="T7" fmla="*/ 13 h 34"/>
                  <a:gd name="T8" fmla="*/ 34 w 34"/>
                  <a:gd name="T9" fmla="*/ 21 h 34"/>
                  <a:gd name="T10" fmla="*/ 23 w 34"/>
                  <a:gd name="T11" fmla="*/ 22 h 34"/>
                  <a:gd name="T12" fmla="*/ 18 w 34"/>
                  <a:gd name="T13" fmla="*/ 34 h 34"/>
                  <a:gd name="T14" fmla="*/ 12 w 34"/>
                  <a:gd name="T15" fmla="*/ 22 h 34"/>
                  <a:gd name="T16" fmla="*/ 0 w 34"/>
                  <a:gd name="T17" fmla="*/ 21 h 34"/>
                  <a:gd name="T18" fmla="*/ 9 w 34"/>
                  <a:gd name="T19" fmla="*/ 13 h 34"/>
                  <a:gd name="T20" fmla="*/ 7 w 34"/>
                  <a:gd name="T21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4">
                    <a:moveTo>
                      <a:pt x="7" y="2"/>
                    </a:moveTo>
                    <a:lnTo>
                      <a:pt x="18" y="7"/>
                    </a:lnTo>
                    <a:lnTo>
                      <a:pt x="27" y="0"/>
                    </a:lnTo>
                    <a:lnTo>
                      <a:pt x="26" y="13"/>
                    </a:lnTo>
                    <a:lnTo>
                      <a:pt x="34" y="21"/>
                    </a:lnTo>
                    <a:lnTo>
                      <a:pt x="23" y="22"/>
                    </a:lnTo>
                    <a:lnTo>
                      <a:pt x="18" y="34"/>
                    </a:lnTo>
                    <a:lnTo>
                      <a:pt x="12" y="22"/>
                    </a:lnTo>
                    <a:lnTo>
                      <a:pt x="0" y="21"/>
                    </a:lnTo>
                    <a:lnTo>
                      <a:pt x="9" y="13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6" name="Freeform 121"/>
              <p:cNvSpPr>
                <a:spLocks/>
              </p:cNvSpPr>
              <p:nvPr/>
            </p:nvSpPr>
            <p:spPr bwMode="auto">
              <a:xfrm>
                <a:off x="1876" y="1735"/>
                <a:ext cx="33" cy="33"/>
              </a:xfrm>
              <a:custGeom>
                <a:avLst/>
                <a:gdLst>
                  <a:gd name="T0" fmla="*/ 28 w 33"/>
                  <a:gd name="T1" fmla="*/ 31 h 33"/>
                  <a:gd name="T2" fmla="*/ 25 w 33"/>
                  <a:gd name="T3" fmla="*/ 20 h 33"/>
                  <a:gd name="T4" fmla="*/ 33 w 33"/>
                  <a:gd name="T5" fmla="*/ 12 h 33"/>
                  <a:gd name="T6" fmla="*/ 22 w 33"/>
                  <a:gd name="T7" fmla="*/ 11 h 33"/>
                  <a:gd name="T8" fmla="*/ 17 w 33"/>
                  <a:gd name="T9" fmla="*/ 0 h 33"/>
                  <a:gd name="T10" fmla="*/ 11 w 33"/>
                  <a:gd name="T11" fmla="*/ 11 h 33"/>
                  <a:gd name="T12" fmla="*/ 0 w 33"/>
                  <a:gd name="T13" fmla="*/ 12 h 33"/>
                  <a:gd name="T14" fmla="*/ 9 w 33"/>
                  <a:gd name="T15" fmla="*/ 20 h 33"/>
                  <a:gd name="T16" fmla="*/ 7 w 33"/>
                  <a:gd name="T17" fmla="*/ 33 h 33"/>
                  <a:gd name="T18" fmla="*/ 17 w 33"/>
                  <a:gd name="T19" fmla="*/ 26 h 33"/>
                  <a:gd name="T20" fmla="*/ 28 w 33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8" y="31"/>
                    </a:moveTo>
                    <a:lnTo>
                      <a:pt x="25" y="20"/>
                    </a:lnTo>
                    <a:lnTo>
                      <a:pt x="33" y="12"/>
                    </a:lnTo>
                    <a:lnTo>
                      <a:pt x="22" y="11"/>
                    </a:lnTo>
                    <a:lnTo>
                      <a:pt x="17" y="0"/>
                    </a:lnTo>
                    <a:lnTo>
                      <a:pt x="11" y="11"/>
                    </a:lnTo>
                    <a:lnTo>
                      <a:pt x="0" y="12"/>
                    </a:lnTo>
                    <a:lnTo>
                      <a:pt x="9" y="20"/>
                    </a:lnTo>
                    <a:lnTo>
                      <a:pt x="7" y="33"/>
                    </a:lnTo>
                    <a:lnTo>
                      <a:pt x="17" y="26"/>
                    </a:lnTo>
                    <a:lnTo>
                      <a:pt x="28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7" name="Freeform 122"/>
              <p:cNvSpPr>
                <a:spLocks/>
              </p:cNvSpPr>
              <p:nvPr/>
            </p:nvSpPr>
            <p:spPr bwMode="auto">
              <a:xfrm>
                <a:off x="1702" y="1569"/>
                <a:ext cx="33" cy="35"/>
              </a:xfrm>
              <a:custGeom>
                <a:avLst/>
                <a:gdLst>
                  <a:gd name="T0" fmla="*/ 0 w 33"/>
                  <a:gd name="T1" fmla="*/ 9 h 35"/>
                  <a:gd name="T2" fmla="*/ 11 w 33"/>
                  <a:gd name="T3" fmla="*/ 10 h 35"/>
                  <a:gd name="T4" fmla="*/ 19 w 33"/>
                  <a:gd name="T5" fmla="*/ 0 h 35"/>
                  <a:gd name="T6" fmla="*/ 22 w 33"/>
                  <a:gd name="T7" fmla="*/ 13 h 35"/>
                  <a:gd name="T8" fmla="*/ 33 w 33"/>
                  <a:gd name="T9" fmla="*/ 17 h 35"/>
                  <a:gd name="T10" fmla="*/ 22 w 33"/>
                  <a:gd name="T11" fmla="*/ 22 h 35"/>
                  <a:gd name="T12" fmla="*/ 20 w 33"/>
                  <a:gd name="T13" fmla="*/ 35 h 35"/>
                  <a:gd name="T14" fmla="*/ 12 w 33"/>
                  <a:gd name="T15" fmla="*/ 27 h 35"/>
                  <a:gd name="T16" fmla="*/ 0 w 33"/>
                  <a:gd name="T17" fmla="*/ 29 h 35"/>
                  <a:gd name="T18" fmla="*/ 5 w 33"/>
                  <a:gd name="T19" fmla="*/ 18 h 35"/>
                  <a:gd name="T20" fmla="*/ 0 w 33"/>
                  <a:gd name="T21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0" y="9"/>
                    </a:moveTo>
                    <a:lnTo>
                      <a:pt x="11" y="10"/>
                    </a:lnTo>
                    <a:lnTo>
                      <a:pt x="19" y="0"/>
                    </a:lnTo>
                    <a:lnTo>
                      <a:pt x="22" y="13"/>
                    </a:lnTo>
                    <a:lnTo>
                      <a:pt x="33" y="17"/>
                    </a:lnTo>
                    <a:lnTo>
                      <a:pt x="22" y="22"/>
                    </a:lnTo>
                    <a:lnTo>
                      <a:pt x="20" y="35"/>
                    </a:lnTo>
                    <a:lnTo>
                      <a:pt x="12" y="27"/>
                    </a:lnTo>
                    <a:lnTo>
                      <a:pt x="0" y="29"/>
                    </a:lnTo>
                    <a:lnTo>
                      <a:pt x="5" y="18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8" name="Freeform 123"/>
              <p:cNvSpPr>
                <a:spLocks/>
              </p:cNvSpPr>
              <p:nvPr/>
            </p:nvSpPr>
            <p:spPr bwMode="auto">
              <a:xfrm>
                <a:off x="1904" y="1704"/>
                <a:ext cx="33" cy="35"/>
              </a:xfrm>
              <a:custGeom>
                <a:avLst/>
                <a:gdLst>
                  <a:gd name="T0" fmla="*/ 33 w 33"/>
                  <a:gd name="T1" fmla="*/ 26 h 35"/>
                  <a:gd name="T2" fmla="*/ 27 w 33"/>
                  <a:gd name="T3" fmla="*/ 17 h 35"/>
                  <a:gd name="T4" fmla="*/ 31 w 33"/>
                  <a:gd name="T5" fmla="*/ 6 h 35"/>
                  <a:gd name="T6" fmla="*/ 20 w 33"/>
                  <a:gd name="T7" fmla="*/ 9 h 35"/>
                  <a:gd name="T8" fmla="*/ 12 w 33"/>
                  <a:gd name="T9" fmla="*/ 0 h 35"/>
                  <a:gd name="T10" fmla="*/ 11 w 33"/>
                  <a:gd name="T11" fmla="*/ 13 h 35"/>
                  <a:gd name="T12" fmla="*/ 0 w 33"/>
                  <a:gd name="T13" fmla="*/ 18 h 35"/>
                  <a:gd name="T14" fmla="*/ 11 w 33"/>
                  <a:gd name="T15" fmla="*/ 22 h 35"/>
                  <a:gd name="T16" fmla="*/ 14 w 33"/>
                  <a:gd name="T17" fmla="*/ 35 h 35"/>
                  <a:gd name="T18" fmla="*/ 22 w 33"/>
                  <a:gd name="T19" fmla="*/ 25 h 35"/>
                  <a:gd name="T20" fmla="*/ 33 w 33"/>
                  <a:gd name="T21" fmla="*/ 2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33" y="26"/>
                    </a:moveTo>
                    <a:lnTo>
                      <a:pt x="27" y="17"/>
                    </a:lnTo>
                    <a:lnTo>
                      <a:pt x="31" y="6"/>
                    </a:lnTo>
                    <a:lnTo>
                      <a:pt x="20" y="9"/>
                    </a:lnTo>
                    <a:lnTo>
                      <a:pt x="12" y="0"/>
                    </a:lnTo>
                    <a:lnTo>
                      <a:pt x="11" y="13"/>
                    </a:lnTo>
                    <a:lnTo>
                      <a:pt x="0" y="18"/>
                    </a:lnTo>
                    <a:lnTo>
                      <a:pt x="11" y="22"/>
                    </a:lnTo>
                    <a:lnTo>
                      <a:pt x="14" y="35"/>
                    </a:lnTo>
                    <a:lnTo>
                      <a:pt x="22" y="25"/>
                    </a:lnTo>
                    <a:lnTo>
                      <a:pt x="33" y="26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9" name="Freeform 124"/>
              <p:cNvSpPr>
                <a:spLocks/>
              </p:cNvSpPr>
              <p:nvPr/>
            </p:nvSpPr>
            <p:spPr bwMode="auto">
              <a:xfrm>
                <a:off x="1682" y="1608"/>
                <a:ext cx="33" cy="33"/>
              </a:xfrm>
              <a:custGeom>
                <a:avLst/>
                <a:gdLst>
                  <a:gd name="T0" fmla="*/ 0 w 33"/>
                  <a:gd name="T1" fmla="*/ 14 h 33"/>
                  <a:gd name="T2" fmla="*/ 11 w 33"/>
                  <a:gd name="T3" fmla="*/ 11 h 33"/>
                  <a:gd name="T4" fmla="*/ 15 w 33"/>
                  <a:gd name="T5" fmla="*/ 0 h 33"/>
                  <a:gd name="T6" fmla="*/ 22 w 33"/>
                  <a:gd name="T7" fmla="*/ 11 h 33"/>
                  <a:gd name="T8" fmla="*/ 33 w 33"/>
                  <a:gd name="T9" fmla="*/ 11 h 33"/>
                  <a:gd name="T10" fmla="*/ 26 w 33"/>
                  <a:gd name="T11" fmla="*/ 21 h 33"/>
                  <a:gd name="T12" fmla="*/ 29 w 33"/>
                  <a:gd name="T13" fmla="*/ 32 h 33"/>
                  <a:gd name="T14" fmla="*/ 18 w 33"/>
                  <a:gd name="T15" fmla="*/ 27 h 33"/>
                  <a:gd name="T16" fmla="*/ 9 w 33"/>
                  <a:gd name="T17" fmla="*/ 33 h 33"/>
                  <a:gd name="T18" fmla="*/ 9 w 33"/>
                  <a:gd name="T19" fmla="*/ 22 h 33"/>
                  <a:gd name="T20" fmla="*/ 0 w 33"/>
                  <a:gd name="T21" fmla="*/ 1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4"/>
                    </a:moveTo>
                    <a:lnTo>
                      <a:pt x="11" y="11"/>
                    </a:lnTo>
                    <a:lnTo>
                      <a:pt x="15" y="0"/>
                    </a:lnTo>
                    <a:lnTo>
                      <a:pt x="22" y="11"/>
                    </a:lnTo>
                    <a:lnTo>
                      <a:pt x="33" y="11"/>
                    </a:lnTo>
                    <a:lnTo>
                      <a:pt x="26" y="21"/>
                    </a:lnTo>
                    <a:lnTo>
                      <a:pt x="29" y="32"/>
                    </a:lnTo>
                    <a:lnTo>
                      <a:pt x="18" y="27"/>
                    </a:lnTo>
                    <a:lnTo>
                      <a:pt x="9" y="33"/>
                    </a:lnTo>
                    <a:lnTo>
                      <a:pt x="9" y="2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0" name="Freeform 125"/>
              <p:cNvSpPr>
                <a:spLocks/>
              </p:cNvSpPr>
              <p:nvPr/>
            </p:nvSpPr>
            <p:spPr bwMode="auto">
              <a:xfrm>
                <a:off x="1923" y="1667"/>
                <a:ext cx="33" cy="33"/>
              </a:xfrm>
              <a:custGeom>
                <a:avLst/>
                <a:gdLst>
                  <a:gd name="T0" fmla="*/ 33 w 33"/>
                  <a:gd name="T1" fmla="*/ 19 h 33"/>
                  <a:gd name="T2" fmla="*/ 23 w 33"/>
                  <a:gd name="T3" fmla="*/ 11 h 33"/>
                  <a:gd name="T4" fmla="*/ 25 w 33"/>
                  <a:gd name="T5" fmla="*/ 0 h 33"/>
                  <a:gd name="T6" fmla="*/ 15 w 33"/>
                  <a:gd name="T7" fmla="*/ 6 h 33"/>
                  <a:gd name="T8" fmla="*/ 4 w 33"/>
                  <a:gd name="T9" fmla="*/ 2 h 33"/>
                  <a:gd name="T10" fmla="*/ 7 w 33"/>
                  <a:gd name="T11" fmla="*/ 13 h 33"/>
                  <a:gd name="T12" fmla="*/ 0 w 33"/>
                  <a:gd name="T13" fmla="*/ 22 h 33"/>
                  <a:gd name="T14" fmla="*/ 11 w 33"/>
                  <a:gd name="T15" fmla="*/ 22 h 33"/>
                  <a:gd name="T16" fmla="*/ 18 w 33"/>
                  <a:gd name="T17" fmla="*/ 33 h 33"/>
                  <a:gd name="T18" fmla="*/ 22 w 33"/>
                  <a:gd name="T19" fmla="*/ 22 h 33"/>
                  <a:gd name="T20" fmla="*/ 33 w 33"/>
                  <a:gd name="T21" fmla="*/ 1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9"/>
                    </a:moveTo>
                    <a:lnTo>
                      <a:pt x="23" y="11"/>
                    </a:lnTo>
                    <a:lnTo>
                      <a:pt x="25" y="0"/>
                    </a:lnTo>
                    <a:lnTo>
                      <a:pt x="15" y="6"/>
                    </a:lnTo>
                    <a:lnTo>
                      <a:pt x="4" y="2"/>
                    </a:lnTo>
                    <a:lnTo>
                      <a:pt x="7" y="13"/>
                    </a:lnTo>
                    <a:lnTo>
                      <a:pt x="0" y="22"/>
                    </a:lnTo>
                    <a:lnTo>
                      <a:pt x="11" y="22"/>
                    </a:lnTo>
                    <a:lnTo>
                      <a:pt x="18" y="33"/>
                    </a:lnTo>
                    <a:lnTo>
                      <a:pt x="22" y="22"/>
                    </a:lnTo>
                    <a:lnTo>
                      <a:pt x="33" y="1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1" name="Freeform 126"/>
              <p:cNvSpPr>
                <a:spLocks/>
              </p:cNvSpPr>
              <p:nvPr/>
            </p:nvSpPr>
            <p:spPr bwMode="auto">
              <a:xfrm>
                <a:off x="1680" y="1653"/>
                <a:ext cx="33" cy="33"/>
              </a:xfrm>
              <a:custGeom>
                <a:avLst/>
                <a:gdLst>
                  <a:gd name="T0" fmla="*/ 0 w 33"/>
                  <a:gd name="T1" fmla="*/ 18 h 33"/>
                  <a:gd name="T2" fmla="*/ 9 w 33"/>
                  <a:gd name="T3" fmla="*/ 11 h 33"/>
                  <a:gd name="T4" fmla="*/ 9 w 33"/>
                  <a:gd name="T5" fmla="*/ 0 h 33"/>
                  <a:gd name="T6" fmla="*/ 19 w 33"/>
                  <a:gd name="T7" fmla="*/ 7 h 33"/>
                  <a:gd name="T8" fmla="*/ 30 w 33"/>
                  <a:gd name="T9" fmla="*/ 3 h 33"/>
                  <a:gd name="T10" fmla="*/ 26 w 33"/>
                  <a:gd name="T11" fmla="*/ 16 h 33"/>
                  <a:gd name="T12" fmla="*/ 33 w 33"/>
                  <a:gd name="T13" fmla="*/ 25 h 33"/>
                  <a:gd name="T14" fmla="*/ 20 w 33"/>
                  <a:gd name="T15" fmla="*/ 24 h 33"/>
                  <a:gd name="T16" fmla="*/ 13 w 33"/>
                  <a:gd name="T17" fmla="*/ 33 h 33"/>
                  <a:gd name="T18" fmla="*/ 11 w 33"/>
                  <a:gd name="T19" fmla="*/ 22 h 33"/>
                  <a:gd name="T20" fmla="*/ 0 w 33"/>
                  <a:gd name="T21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8"/>
                    </a:moveTo>
                    <a:lnTo>
                      <a:pt x="9" y="11"/>
                    </a:lnTo>
                    <a:lnTo>
                      <a:pt x="9" y="0"/>
                    </a:lnTo>
                    <a:lnTo>
                      <a:pt x="19" y="7"/>
                    </a:lnTo>
                    <a:lnTo>
                      <a:pt x="30" y="3"/>
                    </a:lnTo>
                    <a:lnTo>
                      <a:pt x="26" y="16"/>
                    </a:lnTo>
                    <a:lnTo>
                      <a:pt x="33" y="25"/>
                    </a:lnTo>
                    <a:lnTo>
                      <a:pt x="20" y="24"/>
                    </a:lnTo>
                    <a:lnTo>
                      <a:pt x="13" y="33"/>
                    </a:lnTo>
                    <a:lnTo>
                      <a:pt x="11" y="22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2" name="Freeform 127"/>
              <p:cNvSpPr>
                <a:spLocks/>
              </p:cNvSpPr>
              <p:nvPr/>
            </p:nvSpPr>
            <p:spPr bwMode="auto">
              <a:xfrm>
                <a:off x="1926" y="1622"/>
                <a:ext cx="33" cy="33"/>
              </a:xfrm>
              <a:custGeom>
                <a:avLst/>
                <a:gdLst>
                  <a:gd name="T0" fmla="*/ 33 w 33"/>
                  <a:gd name="T1" fmla="*/ 15 h 33"/>
                  <a:gd name="T2" fmla="*/ 22 w 33"/>
                  <a:gd name="T3" fmla="*/ 11 h 33"/>
                  <a:gd name="T4" fmla="*/ 19 w 33"/>
                  <a:gd name="T5" fmla="*/ 0 h 33"/>
                  <a:gd name="T6" fmla="*/ 11 w 33"/>
                  <a:gd name="T7" fmla="*/ 9 h 33"/>
                  <a:gd name="T8" fmla="*/ 0 w 33"/>
                  <a:gd name="T9" fmla="*/ 8 h 33"/>
                  <a:gd name="T10" fmla="*/ 7 w 33"/>
                  <a:gd name="T11" fmla="*/ 18 h 33"/>
                  <a:gd name="T12" fmla="*/ 3 w 33"/>
                  <a:gd name="T13" fmla="*/ 30 h 33"/>
                  <a:gd name="T14" fmla="*/ 14 w 33"/>
                  <a:gd name="T15" fmla="*/ 26 h 33"/>
                  <a:gd name="T16" fmla="*/ 23 w 33"/>
                  <a:gd name="T17" fmla="*/ 33 h 33"/>
                  <a:gd name="T18" fmla="*/ 23 w 33"/>
                  <a:gd name="T19" fmla="*/ 22 h 33"/>
                  <a:gd name="T20" fmla="*/ 33 w 33"/>
                  <a:gd name="T21" fmla="*/ 15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5"/>
                    </a:moveTo>
                    <a:lnTo>
                      <a:pt x="22" y="11"/>
                    </a:lnTo>
                    <a:lnTo>
                      <a:pt x="19" y="0"/>
                    </a:lnTo>
                    <a:lnTo>
                      <a:pt x="11" y="9"/>
                    </a:lnTo>
                    <a:lnTo>
                      <a:pt x="0" y="8"/>
                    </a:lnTo>
                    <a:lnTo>
                      <a:pt x="7" y="18"/>
                    </a:lnTo>
                    <a:lnTo>
                      <a:pt x="3" y="30"/>
                    </a:lnTo>
                    <a:lnTo>
                      <a:pt x="14" y="26"/>
                    </a:lnTo>
                    <a:lnTo>
                      <a:pt x="23" y="33"/>
                    </a:lnTo>
                    <a:lnTo>
                      <a:pt x="23" y="22"/>
                    </a:lnTo>
                    <a:lnTo>
                      <a:pt x="33" y="1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3" name="Freeform 128"/>
              <p:cNvSpPr>
                <a:spLocks/>
              </p:cNvSpPr>
              <p:nvPr/>
            </p:nvSpPr>
            <p:spPr bwMode="auto">
              <a:xfrm>
                <a:off x="1693" y="1693"/>
                <a:ext cx="35" cy="35"/>
              </a:xfrm>
              <a:custGeom>
                <a:avLst/>
                <a:gdLst>
                  <a:gd name="T0" fmla="*/ 0 w 35"/>
                  <a:gd name="T1" fmla="*/ 25 h 35"/>
                  <a:gd name="T2" fmla="*/ 7 w 35"/>
                  <a:gd name="T3" fmla="*/ 15 h 35"/>
                  <a:gd name="T4" fmla="*/ 4 w 35"/>
                  <a:gd name="T5" fmla="*/ 4 h 35"/>
                  <a:gd name="T6" fmla="*/ 15 w 35"/>
                  <a:gd name="T7" fmla="*/ 9 h 35"/>
                  <a:gd name="T8" fmla="*/ 25 w 35"/>
                  <a:gd name="T9" fmla="*/ 0 h 35"/>
                  <a:gd name="T10" fmla="*/ 25 w 35"/>
                  <a:gd name="T11" fmla="*/ 13 h 35"/>
                  <a:gd name="T12" fmla="*/ 35 w 35"/>
                  <a:gd name="T13" fmla="*/ 20 h 35"/>
                  <a:gd name="T14" fmla="*/ 22 w 35"/>
                  <a:gd name="T15" fmla="*/ 24 h 35"/>
                  <a:gd name="T16" fmla="*/ 20 w 35"/>
                  <a:gd name="T17" fmla="*/ 35 h 35"/>
                  <a:gd name="T18" fmla="*/ 13 w 35"/>
                  <a:gd name="T19" fmla="*/ 25 h 35"/>
                  <a:gd name="T20" fmla="*/ 0 w 35"/>
                  <a:gd name="T21" fmla="*/ 2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5">
                    <a:moveTo>
                      <a:pt x="0" y="25"/>
                    </a:moveTo>
                    <a:lnTo>
                      <a:pt x="7" y="15"/>
                    </a:lnTo>
                    <a:lnTo>
                      <a:pt x="4" y="4"/>
                    </a:lnTo>
                    <a:lnTo>
                      <a:pt x="15" y="9"/>
                    </a:lnTo>
                    <a:lnTo>
                      <a:pt x="25" y="0"/>
                    </a:lnTo>
                    <a:lnTo>
                      <a:pt x="25" y="13"/>
                    </a:lnTo>
                    <a:lnTo>
                      <a:pt x="35" y="20"/>
                    </a:lnTo>
                    <a:lnTo>
                      <a:pt x="22" y="24"/>
                    </a:lnTo>
                    <a:lnTo>
                      <a:pt x="20" y="35"/>
                    </a:lnTo>
                    <a:lnTo>
                      <a:pt x="13" y="25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4" name="Freeform 129"/>
              <p:cNvSpPr>
                <a:spLocks/>
              </p:cNvSpPr>
              <p:nvPr/>
            </p:nvSpPr>
            <p:spPr bwMode="auto">
              <a:xfrm>
                <a:off x="1911" y="1580"/>
                <a:ext cx="34" cy="35"/>
              </a:xfrm>
              <a:custGeom>
                <a:avLst/>
                <a:gdLst>
                  <a:gd name="T0" fmla="*/ 34 w 34"/>
                  <a:gd name="T1" fmla="*/ 10 h 35"/>
                  <a:gd name="T2" fmla="*/ 22 w 34"/>
                  <a:gd name="T3" fmla="*/ 10 h 35"/>
                  <a:gd name="T4" fmla="*/ 15 w 34"/>
                  <a:gd name="T5" fmla="*/ 0 h 35"/>
                  <a:gd name="T6" fmla="*/ 12 w 34"/>
                  <a:gd name="T7" fmla="*/ 11 h 35"/>
                  <a:gd name="T8" fmla="*/ 0 w 34"/>
                  <a:gd name="T9" fmla="*/ 16 h 35"/>
                  <a:gd name="T10" fmla="*/ 9 w 34"/>
                  <a:gd name="T11" fmla="*/ 22 h 35"/>
                  <a:gd name="T12" fmla="*/ 9 w 34"/>
                  <a:gd name="T13" fmla="*/ 35 h 35"/>
                  <a:gd name="T14" fmla="*/ 19 w 34"/>
                  <a:gd name="T15" fmla="*/ 27 h 35"/>
                  <a:gd name="T16" fmla="*/ 30 w 34"/>
                  <a:gd name="T17" fmla="*/ 31 h 35"/>
                  <a:gd name="T18" fmla="*/ 27 w 34"/>
                  <a:gd name="T19" fmla="*/ 20 h 35"/>
                  <a:gd name="T20" fmla="*/ 34 w 34"/>
                  <a:gd name="T21" fmla="*/ 1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5">
                    <a:moveTo>
                      <a:pt x="34" y="10"/>
                    </a:moveTo>
                    <a:lnTo>
                      <a:pt x="22" y="10"/>
                    </a:lnTo>
                    <a:lnTo>
                      <a:pt x="15" y="0"/>
                    </a:lnTo>
                    <a:lnTo>
                      <a:pt x="12" y="11"/>
                    </a:lnTo>
                    <a:lnTo>
                      <a:pt x="0" y="16"/>
                    </a:lnTo>
                    <a:lnTo>
                      <a:pt x="9" y="22"/>
                    </a:lnTo>
                    <a:lnTo>
                      <a:pt x="9" y="35"/>
                    </a:lnTo>
                    <a:lnTo>
                      <a:pt x="19" y="27"/>
                    </a:lnTo>
                    <a:lnTo>
                      <a:pt x="30" y="31"/>
                    </a:lnTo>
                    <a:lnTo>
                      <a:pt x="27" y="20"/>
                    </a:lnTo>
                    <a:lnTo>
                      <a:pt x="34" y="1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6" name="Freeform 130"/>
              <p:cNvSpPr>
                <a:spLocks/>
              </p:cNvSpPr>
              <p:nvPr/>
            </p:nvSpPr>
            <p:spPr bwMode="auto">
              <a:xfrm>
                <a:off x="1719" y="1726"/>
                <a:ext cx="34" cy="33"/>
              </a:xfrm>
              <a:custGeom>
                <a:avLst/>
                <a:gdLst>
                  <a:gd name="T0" fmla="*/ 5 w 34"/>
                  <a:gd name="T1" fmla="*/ 31 h 33"/>
                  <a:gd name="T2" fmla="*/ 7 w 34"/>
                  <a:gd name="T3" fmla="*/ 20 h 33"/>
                  <a:gd name="T4" fmla="*/ 0 w 34"/>
                  <a:gd name="T5" fmla="*/ 10 h 33"/>
                  <a:gd name="T6" fmla="*/ 11 w 34"/>
                  <a:gd name="T7" fmla="*/ 10 h 33"/>
                  <a:gd name="T8" fmla="*/ 18 w 34"/>
                  <a:gd name="T9" fmla="*/ 0 h 33"/>
                  <a:gd name="T10" fmla="*/ 23 w 34"/>
                  <a:gd name="T11" fmla="*/ 11 h 33"/>
                  <a:gd name="T12" fmla="*/ 34 w 34"/>
                  <a:gd name="T13" fmla="*/ 14 h 33"/>
                  <a:gd name="T14" fmla="*/ 24 w 34"/>
                  <a:gd name="T15" fmla="*/ 22 h 33"/>
                  <a:gd name="T16" fmla="*/ 25 w 34"/>
                  <a:gd name="T17" fmla="*/ 33 h 33"/>
                  <a:gd name="T18" fmla="*/ 16 w 34"/>
                  <a:gd name="T19" fmla="*/ 26 h 33"/>
                  <a:gd name="T20" fmla="*/ 5 w 34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5" y="31"/>
                    </a:moveTo>
                    <a:lnTo>
                      <a:pt x="7" y="20"/>
                    </a:lnTo>
                    <a:lnTo>
                      <a:pt x="0" y="10"/>
                    </a:lnTo>
                    <a:lnTo>
                      <a:pt x="11" y="10"/>
                    </a:lnTo>
                    <a:lnTo>
                      <a:pt x="18" y="0"/>
                    </a:lnTo>
                    <a:lnTo>
                      <a:pt x="23" y="11"/>
                    </a:lnTo>
                    <a:lnTo>
                      <a:pt x="34" y="14"/>
                    </a:lnTo>
                    <a:lnTo>
                      <a:pt x="24" y="22"/>
                    </a:lnTo>
                    <a:lnTo>
                      <a:pt x="25" y="33"/>
                    </a:lnTo>
                    <a:lnTo>
                      <a:pt x="16" y="26"/>
                    </a:lnTo>
                    <a:lnTo>
                      <a:pt x="5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7" name="Freeform 131"/>
              <p:cNvSpPr>
                <a:spLocks/>
              </p:cNvSpPr>
              <p:nvPr/>
            </p:nvSpPr>
            <p:spPr bwMode="auto">
              <a:xfrm>
                <a:off x="1886" y="1549"/>
                <a:ext cx="33" cy="33"/>
              </a:xfrm>
              <a:custGeom>
                <a:avLst/>
                <a:gdLst>
                  <a:gd name="T0" fmla="*/ 29 w 33"/>
                  <a:gd name="T1" fmla="*/ 2 h 33"/>
                  <a:gd name="T2" fmla="*/ 18 w 33"/>
                  <a:gd name="T3" fmla="*/ 7 h 33"/>
                  <a:gd name="T4" fmla="*/ 8 w 33"/>
                  <a:gd name="T5" fmla="*/ 0 h 33"/>
                  <a:gd name="T6" fmla="*/ 10 w 33"/>
                  <a:gd name="T7" fmla="*/ 11 h 33"/>
                  <a:gd name="T8" fmla="*/ 0 w 33"/>
                  <a:gd name="T9" fmla="*/ 19 h 33"/>
                  <a:gd name="T10" fmla="*/ 11 w 33"/>
                  <a:gd name="T11" fmla="*/ 22 h 33"/>
                  <a:gd name="T12" fmla="*/ 15 w 33"/>
                  <a:gd name="T13" fmla="*/ 33 h 33"/>
                  <a:gd name="T14" fmla="*/ 22 w 33"/>
                  <a:gd name="T15" fmla="*/ 23 h 33"/>
                  <a:gd name="T16" fmla="*/ 33 w 33"/>
                  <a:gd name="T17" fmla="*/ 23 h 33"/>
                  <a:gd name="T18" fmla="*/ 26 w 33"/>
                  <a:gd name="T19" fmla="*/ 13 h 33"/>
                  <a:gd name="T20" fmla="*/ 29 w 33"/>
                  <a:gd name="T21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9" y="2"/>
                    </a:moveTo>
                    <a:lnTo>
                      <a:pt x="18" y="7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1" y="22"/>
                    </a:lnTo>
                    <a:lnTo>
                      <a:pt x="15" y="33"/>
                    </a:lnTo>
                    <a:lnTo>
                      <a:pt x="22" y="23"/>
                    </a:lnTo>
                    <a:lnTo>
                      <a:pt x="33" y="23"/>
                    </a:lnTo>
                    <a:lnTo>
                      <a:pt x="26" y="13"/>
                    </a:lnTo>
                    <a:lnTo>
                      <a:pt x="29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8" name="Freeform 132"/>
              <p:cNvSpPr>
                <a:spLocks/>
              </p:cNvSpPr>
              <p:nvPr/>
            </p:nvSpPr>
            <p:spPr bwMode="auto">
              <a:xfrm>
                <a:off x="1754" y="1750"/>
                <a:ext cx="33" cy="34"/>
              </a:xfrm>
              <a:custGeom>
                <a:avLst/>
                <a:gdLst>
                  <a:gd name="T0" fmla="*/ 10 w 33"/>
                  <a:gd name="T1" fmla="*/ 34 h 34"/>
                  <a:gd name="T2" fmla="*/ 10 w 33"/>
                  <a:gd name="T3" fmla="*/ 22 h 34"/>
                  <a:gd name="T4" fmla="*/ 0 w 33"/>
                  <a:gd name="T5" fmla="*/ 16 h 34"/>
                  <a:gd name="T6" fmla="*/ 11 w 33"/>
                  <a:gd name="T7" fmla="*/ 11 h 34"/>
                  <a:gd name="T8" fmla="*/ 14 w 33"/>
                  <a:gd name="T9" fmla="*/ 0 h 34"/>
                  <a:gd name="T10" fmla="*/ 21 w 33"/>
                  <a:gd name="T11" fmla="*/ 9 h 34"/>
                  <a:gd name="T12" fmla="*/ 33 w 33"/>
                  <a:gd name="T13" fmla="*/ 8 h 34"/>
                  <a:gd name="T14" fmla="*/ 26 w 33"/>
                  <a:gd name="T15" fmla="*/ 18 h 34"/>
                  <a:gd name="T16" fmla="*/ 30 w 33"/>
                  <a:gd name="T17" fmla="*/ 29 h 34"/>
                  <a:gd name="T18" fmla="*/ 19 w 33"/>
                  <a:gd name="T19" fmla="*/ 26 h 34"/>
                  <a:gd name="T20" fmla="*/ 10 w 33"/>
                  <a:gd name="T21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10" y="34"/>
                    </a:moveTo>
                    <a:lnTo>
                      <a:pt x="10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lnTo>
                      <a:pt x="21" y="9"/>
                    </a:lnTo>
                    <a:lnTo>
                      <a:pt x="33" y="8"/>
                    </a:lnTo>
                    <a:lnTo>
                      <a:pt x="26" y="18"/>
                    </a:lnTo>
                    <a:lnTo>
                      <a:pt x="30" y="29"/>
                    </a:lnTo>
                    <a:lnTo>
                      <a:pt x="19" y="26"/>
                    </a:lnTo>
                    <a:lnTo>
                      <a:pt x="10" y="3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9" name="Freeform 133"/>
              <p:cNvSpPr>
                <a:spLocks/>
              </p:cNvSpPr>
              <p:nvPr/>
            </p:nvSpPr>
            <p:spPr bwMode="auto">
              <a:xfrm>
                <a:off x="1852" y="1524"/>
                <a:ext cx="33" cy="34"/>
              </a:xfrm>
              <a:custGeom>
                <a:avLst/>
                <a:gdLst>
                  <a:gd name="T0" fmla="*/ 23 w 33"/>
                  <a:gd name="T1" fmla="*/ 0 h 34"/>
                  <a:gd name="T2" fmla="*/ 13 w 33"/>
                  <a:gd name="T3" fmla="*/ 8 h 34"/>
                  <a:gd name="T4" fmla="*/ 2 w 33"/>
                  <a:gd name="T5" fmla="*/ 5 h 34"/>
                  <a:gd name="T6" fmla="*/ 6 w 33"/>
                  <a:gd name="T7" fmla="*/ 16 h 34"/>
                  <a:gd name="T8" fmla="*/ 0 w 33"/>
                  <a:gd name="T9" fmla="*/ 26 h 34"/>
                  <a:gd name="T10" fmla="*/ 12 w 33"/>
                  <a:gd name="T11" fmla="*/ 25 h 34"/>
                  <a:gd name="T12" fmla="*/ 19 w 33"/>
                  <a:gd name="T13" fmla="*/ 34 h 34"/>
                  <a:gd name="T14" fmla="*/ 22 w 33"/>
                  <a:gd name="T15" fmla="*/ 23 h 34"/>
                  <a:gd name="T16" fmla="*/ 33 w 33"/>
                  <a:gd name="T17" fmla="*/ 18 h 34"/>
                  <a:gd name="T18" fmla="*/ 23 w 33"/>
                  <a:gd name="T19" fmla="*/ 12 h 34"/>
                  <a:gd name="T20" fmla="*/ 23 w 33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23" y="0"/>
                    </a:moveTo>
                    <a:lnTo>
                      <a:pt x="13" y="8"/>
                    </a:lnTo>
                    <a:lnTo>
                      <a:pt x="2" y="5"/>
                    </a:lnTo>
                    <a:lnTo>
                      <a:pt x="6" y="16"/>
                    </a:lnTo>
                    <a:lnTo>
                      <a:pt x="0" y="26"/>
                    </a:lnTo>
                    <a:lnTo>
                      <a:pt x="12" y="25"/>
                    </a:lnTo>
                    <a:lnTo>
                      <a:pt x="19" y="34"/>
                    </a:lnTo>
                    <a:lnTo>
                      <a:pt x="22" y="23"/>
                    </a:lnTo>
                    <a:lnTo>
                      <a:pt x="33" y="18"/>
                    </a:lnTo>
                    <a:lnTo>
                      <a:pt x="23" y="12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0" name="Freeform 134"/>
              <p:cNvSpPr>
                <a:spLocks/>
              </p:cNvSpPr>
              <p:nvPr/>
            </p:nvSpPr>
            <p:spPr bwMode="auto">
              <a:xfrm>
                <a:off x="2011" y="1594"/>
                <a:ext cx="50" cy="61"/>
              </a:xfrm>
              <a:custGeom>
                <a:avLst/>
                <a:gdLst>
                  <a:gd name="T0" fmla="*/ 36 w 36"/>
                  <a:gd name="T1" fmla="*/ 18 h 44"/>
                  <a:gd name="T2" fmla="*/ 0 w 36"/>
                  <a:gd name="T3" fmla="*/ 0 h 44"/>
                  <a:gd name="T4" fmla="*/ 5 w 36"/>
                  <a:gd name="T5" fmla="*/ 44 h 44"/>
                  <a:gd name="T6" fmla="*/ 36 w 36"/>
                  <a:gd name="T7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4">
                    <a:moveTo>
                      <a:pt x="36" y="18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" y="15"/>
                      <a:pt x="6" y="30"/>
                      <a:pt x="5" y="44"/>
                    </a:cubicBezTo>
                    <a:lnTo>
                      <a:pt x="36" y="1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1" name="Freeform 135"/>
              <p:cNvSpPr>
                <a:spLocks/>
              </p:cNvSpPr>
              <p:nvPr/>
            </p:nvSpPr>
            <p:spPr bwMode="auto">
              <a:xfrm>
                <a:off x="1963" y="1513"/>
                <a:ext cx="56" cy="52"/>
              </a:xfrm>
              <a:custGeom>
                <a:avLst/>
                <a:gdLst>
                  <a:gd name="T0" fmla="*/ 41 w 41"/>
                  <a:gd name="T1" fmla="*/ 0 h 38"/>
                  <a:gd name="T2" fmla="*/ 0 w 41"/>
                  <a:gd name="T3" fmla="*/ 2 h 38"/>
                  <a:gd name="T4" fmla="*/ 26 w 41"/>
                  <a:gd name="T5" fmla="*/ 38 h 38"/>
                  <a:gd name="T6" fmla="*/ 41 w 41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1" y="13"/>
                      <a:pt x="20" y="25"/>
                      <a:pt x="26" y="38"/>
                    </a:cubicBez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2" name="Freeform 136"/>
              <p:cNvSpPr>
                <a:spLocks/>
              </p:cNvSpPr>
              <p:nvPr/>
            </p:nvSpPr>
            <p:spPr bwMode="auto">
              <a:xfrm>
                <a:off x="1893" y="1441"/>
                <a:ext cx="52" cy="57"/>
              </a:xfrm>
              <a:custGeom>
                <a:avLst/>
                <a:gdLst>
                  <a:gd name="T0" fmla="*/ 36 w 38"/>
                  <a:gd name="T1" fmla="*/ 0 h 41"/>
                  <a:gd name="T2" fmla="*/ 0 w 38"/>
                  <a:gd name="T3" fmla="*/ 19 h 41"/>
                  <a:gd name="T4" fmla="*/ 38 w 38"/>
                  <a:gd name="T5" fmla="*/ 41 h 41"/>
                  <a:gd name="T6" fmla="*/ 36 w 38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36" y="0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14" y="24"/>
                      <a:pt x="27" y="31"/>
                      <a:pt x="38" y="41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3" name="Freeform 137"/>
              <p:cNvSpPr>
                <a:spLocks/>
              </p:cNvSpPr>
              <p:nvPr/>
            </p:nvSpPr>
            <p:spPr bwMode="auto">
              <a:xfrm>
                <a:off x="1808" y="1408"/>
                <a:ext cx="60" cy="50"/>
              </a:xfrm>
              <a:custGeom>
                <a:avLst/>
                <a:gdLst>
                  <a:gd name="T0" fmla="*/ 24 w 44"/>
                  <a:gd name="T1" fmla="*/ 0 h 36"/>
                  <a:gd name="T2" fmla="*/ 0 w 44"/>
                  <a:gd name="T3" fmla="*/ 33 h 36"/>
                  <a:gd name="T4" fmla="*/ 44 w 44"/>
                  <a:gd name="T5" fmla="*/ 36 h 36"/>
                  <a:gd name="T6" fmla="*/ 24 w 44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6">
                    <a:moveTo>
                      <a:pt x="24" y="0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15" y="31"/>
                      <a:pt x="30" y="33"/>
                      <a:pt x="44" y="36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4" name="Freeform 138"/>
              <p:cNvSpPr>
                <a:spLocks/>
              </p:cNvSpPr>
              <p:nvPr/>
            </p:nvSpPr>
            <p:spPr bwMode="auto">
              <a:xfrm>
                <a:off x="1724" y="1422"/>
                <a:ext cx="57" cy="55"/>
              </a:xfrm>
              <a:custGeom>
                <a:avLst/>
                <a:gdLst>
                  <a:gd name="T0" fmla="*/ 9 w 42"/>
                  <a:gd name="T1" fmla="*/ 0 h 40"/>
                  <a:gd name="T2" fmla="*/ 0 w 42"/>
                  <a:gd name="T3" fmla="*/ 40 h 40"/>
                  <a:gd name="T4" fmla="*/ 42 w 42"/>
                  <a:gd name="T5" fmla="*/ 24 h 40"/>
                  <a:gd name="T6" fmla="*/ 9 w 4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0">
                    <a:moveTo>
                      <a:pt x="9" y="0"/>
                    </a:moveTo>
                    <a:cubicBezTo>
                      <a:pt x="0" y="40"/>
                      <a:pt x="0" y="40"/>
                      <a:pt x="0" y="40"/>
                    </a:cubicBezTo>
                    <a:cubicBezTo>
                      <a:pt x="13" y="32"/>
                      <a:pt x="27" y="27"/>
                      <a:pt x="42" y="24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5" name="Freeform 139"/>
              <p:cNvSpPr>
                <a:spLocks/>
              </p:cNvSpPr>
              <p:nvPr/>
            </p:nvSpPr>
            <p:spPr bwMode="auto">
              <a:xfrm>
                <a:off x="1645" y="1479"/>
                <a:ext cx="55" cy="53"/>
              </a:xfrm>
              <a:custGeom>
                <a:avLst/>
                <a:gdLst>
                  <a:gd name="T0" fmla="*/ 0 w 40"/>
                  <a:gd name="T1" fmla="*/ 0 h 39"/>
                  <a:gd name="T2" fmla="*/ 10 w 40"/>
                  <a:gd name="T3" fmla="*/ 39 h 39"/>
                  <a:gd name="T4" fmla="*/ 40 w 40"/>
                  <a:gd name="T5" fmla="*/ 8 h 39"/>
                  <a:gd name="T6" fmla="*/ 0 w 40"/>
                  <a:gd name="T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9">
                    <a:moveTo>
                      <a:pt x="0" y="0"/>
                    </a:moveTo>
                    <a:cubicBezTo>
                      <a:pt x="10" y="39"/>
                      <a:pt x="10" y="39"/>
                      <a:pt x="10" y="39"/>
                    </a:cubicBezTo>
                    <a:cubicBezTo>
                      <a:pt x="18" y="27"/>
                      <a:pt x="29" y="16"/>
                      <a:pt x="40" y="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6" name="Freeform 140"/>
              <p:cNvSpPr>
                <a:spLocks/>
              </p:cNvSpPr>
              <p:nvPr/>
            </p:nvSpPr>
            <p:spPr bwMode="auto">
              <a:xfrm>
                <a:off x="1587" y="1554"/>
                <a:ext cx="55" cy="58"/>
              </a:xfrm>
              <a:custGeom>
                <a:avLst/>
                <a:gdLst>
                  <a:gd name="T0" fmla="*/ 0 w 40"/>
                  <a:gd name="T1" fmla="*/ 9 h 42"/>
                  <a:gd name="T2" fmla="*/ 26 w 40"/>
                  <a:gd name="T3" fmla="*/ 42 h 42"/>
                  <a:gd name="T4" fmla="*/ 40 w 40"/>
                  <a:gd name="T5" fmla="*/ 0 h 42"/>
                  <a:gd name="T6" fmla="*/ 0 w 40"/>
                  <a:gd name="T7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2">
                    <a:moveTo>
                      <a:pt x="0" y="9"/>
                    </a:moveTo>
                    <a:cubicBezTo>
                      <a:pt x="26" y="42"/>
                      <a:pt x="26" y="42"/>
                      <a:pt x="26" y="42"/>
                    </a:cubicBezTo>
                    <a:cubicBezTo>
                      <a:pt x="28" y="27"/>
                      <a:pt x="33" y="13"/>
                      <a:pt x="40" y="0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7" name="Freeform 141"/>
              <p:cNvSpPr>
                <a:spLocks/>
              </p:cNvSpPr>
              <p:nvPr/>
            </p:nvSpPr>
            <p:spPr bwMode="auto">
              <a:xfrm>
                <a:off x="1574" y="1637"/>
                <a:ext cx="49" cy="62"/>
              </a:xfrm>
              <a:custGeom>
                <a:avLst/>
                <a:gdLst>
                  <a:gd name="T0" fmla="*/ 0 w 36"/>
                  <a:gd name="T1" fmla="*/ 26 h 45"/>
                  <a:gd name="T2" fmla="*/ 36 w 36"/>
                  <a:gd name="T3" fmla="*/ 45 h 45"/>
                  <a:gd name="T4" fmla="*/ 32 w 36"/>
                  <a:gd name="T5" fmla="*/ 0 h 45"/>
                  <a:gd name="T6" fmla="*/ 0 w 36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5">
                    <a:moveTo>
                      <a:pt x="0" y="26"/>
                    </a:moveTo>
                    <a:cubicBezTo>
                      <a:pt x="36" y="45"/>
                      <a:pt x="36" y="45"/>
                      <a:pt x="36" y="45"/>
                    </a:cubicBezTo>
                    <a:cubicBezTo>
                      <a:pt x="32" y="30"/>
                      <a:pt x="31" y="15"/>
                      <a:pt x="32" y="0"/>
                    </a:cubicBez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8" name="Freeform 142"/>
              <p:cNvSpPr>
                <a:spLocks/>
              </p:cNvSpPr>
              <p:nvPr/>
            </p:nvSpPr>
            <p:spPr bwMode="auto">
              <a:xfrm>
                <a:off x="1605" y="1724"/>
                <a:ext cx="55" cy="52"/>
              </a:xfrm>
              <a:custGeom>
                <a:avLst/>
                <a:gdLst>
                  <a:gd name="T0" fmla="*/ 0 w 40"/>
                  <a:gd name="T1" fmla="*/ 37 h 38"/>
                  <a:gd name="T2" fmla="*/ 40 w 40"/>
                  <a:gd name="T3" fmla="*/ 38 h 38"/>
                  <a:gd name="T4" fmla="*/ 18 w 40"/>
                  <a:gd name="T5" fmla="*/ 0 h 38"/>
                  <a:gd name="T6" fmla="*/ 0 w 40"/>
                  <a:gd name="T7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8">
                    <a:moveTo>
                      <a:pt x="0" y="37"/>
                    </a:moveTo>
                    <a:cubicBezTo>
                      <a:pt x="40" y="38"/>
                      <a:pt x="40" y="38"/>
                      <a:pt x="40" y="38"/>
                    </a:cubicBezTo>
                    <a:cubicBezTo>
                      <a:pt x="31" y="26"/>
                      <a:pt x="23" y="14"/>
                      <a:pt x="18" y="0"/>
                    </a:cubicBez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9" name="Freeform 143"/>
              <p:cNvSpPr>
                <a:spLocks/>
              </p:cNvSpPr>
              <p:nvPr/>
            </p:nvSpPr>
            <p:spPr bwMode="auto">
              <a:xfrm>
                <a:off x="1675" y="1797"/>
                <a:ext cx="53" cy="56"/>
              </a:xfrm>
              <a:custGeom>
                <a:avLst/>
                <a:gdLst>
                  <a:gd name="T0" fmla="*/ 0 w 38"/>
                  <a:gd name="T1" fmla="*/ 41 h 41"/>
                  <a:gd name="T2" fmla="*/ 38 w 38"/>
                  <a:gd name="T3" fmla="*/ 25 h 41"/>
                  <a:gd name="T4" fmla="*/ 1 w 38"/>
                  <a:gd name="T5" fmla="*/ 0 h 41"/>
                  <a:gd name="T6" fmla="*/ 0 w 38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0" y="41"/>
                    </a:moveTo>
                    <a:cubicBezTo>
                      <a:pt x="38" y="25"/>
                      <a:pt x="38" y="25"/>
                      <a:pt x="38" y="25"/>
                    </a:cubicBezTo>
                    <a:cubicBezTo>
                      <a:pt x="24" y="18"/>
                      <a:pt x="12" y="10"/>
                      <a:pt x="1" y="0"/>
                    </a:cubicBezTo>
                    <a:lnTo>
                      <a:pt x="0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0" name="Freeform 144"/>
              <p:cNvSpPr>
                <a:spLocks/>
              </p:cNvSpPr>
              <p:nvPr/>
            </p:nvSpPr>
            <p:spPr bwMode="auto">
              <a:xfrm>
                <a:off x="1751" y="1842"/>
                <a:ext cx="61" cy="52"/>
              </a:xfrm>
              <a:custGeom>
                <a:avLst/>
                <a:gdLst>
                  <a:gd name="T0" fmla="*/ 16 w 44"/>
                  <a:gd name="T1" fmla="*/ 38 h 38"/>
                  <a:gd name="T2" fmla="*/ 44 w 44"/>
                  <a:gd name="T3" fmla="*/ 8 h 38"/>
                  <a:gd name="T4" fmla="*/ 0 w 44"/>
                  <a:gd name="T5" fmla="*/ 0 h 38"/>
                  <a:gd name="T6" fmla="*/ 16 w 44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8">
                    <a:moveTo>
                      <a:pt x="16" y="38"/>
                    </a:moveTo>
                    <a:cubicBezTo>
                      <a:pt x="44" y="8"/>
                      <a:pt x="44" y="8"/>
                      <a:pt x="44" y="8"/>
                    </a:cubicBezTo>
                    <a:cubicBezTo>
                      <a:pt x="29" y="7"/>
                      <a:pt x="14" y="5"/>
                      <a:pt x="0" y="0"/>
                    </a:cubicBezTo>
                    <a:lnTo>
                      <a:pt x="16" y="3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1" name="Freeform 145"/>
              <p:cNvSpPr>
                <a:spLocks/>
              </p:cNvSpPr>
              <p:nvPr/>
            </p:nvSpPr>
            <p:spPr bwMode="auto">
              <a:xfrm>
                <a:off x="1838" y="1836"/>
                <a:ext cx="59" cy="54"/>
              </a:xfrm>
              <a:custGeom>
                <a:avLst/>
                <a:gdLst>
                  <a:gd name="T0" fmla="*/ 31 w 43"/>
                  <a:gd name="T1" fmla="*/ 39 h 39"/>
                  <a:gd name="T2" fmla="*/ 43 w 43"/>
                  <a:gd name="T3" fmla="*/ 0 h 39"/>
                  <a:gd name="T4" fmla="*/ 0 w 43"/>
                  <a:gd name="T5" fmla="*/ 12 h 39"/>
                  <a:gd name="T6" fmla="*/ 31 w 43"/>
                  <a:gd name="T7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9">
                    <a:moveTo>
                      <a:pt x="31" y="39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29" y="6"/>
                      <a:pt x="14" y="10"/>
                      <a:pt x="0" y="12"/>
                    </a:cubicBezTo>
                    <a:lnTo>
                      <a:pt x="31" y="3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2" name="Freeform 146"/>
              <p:cNvSpPr>
                <a:spLocks/>
              </p:cNvSpPr>
              <p:nvPr/>
            </p:nvSpPr>
            <p:spPr bwMode="auto">
              <a:xfrm>
                <a:off x="1920" y="1786"/>
                <a:ext cx="54" cy="56"/>
              </a:xfrm>
              <a:custGeom>
                <a:avLst/>
                <a:gdLst>
                  <a:gd name="T0" fmla="*/ 39 w 39"/>
                  <a:gd name="T1" fmla="*/ 41 h 41"/>
                  <a:gd name="T2" fmla="*/ 34 w 39"/>
                  <a:gd name="T3" fmla="*/ 0 h 41"/>
                  <a:gd name="T4" fmla="*/ 0 w 39"/>
                  <a:gd name="T5" fmla="*/ 29 h 41"/>
                  <a:gd name="T6" fmla="*/ 39 w 39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1">
                    <a:moveTo>
                      <a:pt x="39" y="41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24" y="12"/>
                      <a:pt x="12" y="22"/>
                      <a:pt x="0" y="29"/>
                    </a:cubicBezTo>
                    <a:lnTo>
                      <a:pt x="39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3" name="Freeform 147"/>
              <p:cNvSpPr>
                <a:spLocks/>
              </p:cNvSpPr>
              <p:nvPr/>
            </p:nvSpPr>
            <p:spPr bwMode="auto">
              <a:xfrm>
                <a:off x="1988" y="1703"/>
                <a:ext cx="55" cy="55"/>
              </a:xfrm>
              <a:custGeom>
                <a:avLst/>
                <a:gdLst>
                  <a:gd name="T0" fmla="*/ 40 w 40"/>
                  <a:gd name="T1" fmla="*/ 34 h 40"/>
                  <a:gd name="T2" fmla="*/ 18 w 40"/>
                  <a:gd name="T3" fmla="*/ 0 h 40"/>
                  <a:gd name="T4" fmla="*/ 0 w 40"/>
                  <a:gd name="T5" fmla="*/ 40 h 40"/>
                  <a:gd name="T6" fmla="*/ 40 w 40"/>
                  <a:gd name="T7" fmla="*/ 3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0">
                    <a:moveTo>
                      <a:pt x="40" y="34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4" y="15"/>
                      <a:pt x="8" y="28"/>
                      <a:pt x="0" y="40"/>
                    </a:cubicBezTo>
                    <a:lnTo>
                      <a:pt x="40" y="34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60" name="矩形 159"/>
          <p:cNvSpPr/>
          <p:nvPr/>
        </p:nvSpPr>
        <p:spPr>
          <a:xfrm>
            <a:off x="1394372" y="1587659"/>
            <a:ext cx="6355257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账户及设置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命令</a:t>
            </a: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团队协作</a:t>
            </a:r>
            <a:endParaRPr lang="en-US" altLang="zh-CN" sz="28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微软雅黑" panose="020B0503020204020204" pitchFamily="34" charset="-122"/>
              <a:buChar char="▪"/>
            </a:pP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54" name="矩形 53"/>
          <p:cNvSpPr/>
          <p:nvPr/>
        </p:nvSpPr>
        <p:spPr>
          <a:xfrm>
            <a:off x="3419872" y="620689"/>
            <a:ext cx="28276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课程目标</a:t>
            </a:r>
          </a:p>
        </p:txBody>
      </p:sp>
    </p:spTree>
    <p:extLst>
      <p:ext uri="{BB962C8B-B14F-4D97-AF65-F5344CB8AC3E}">
        <p14:creationId xmlns:p14="http://schemas.microsoft.com/office/powerpoint/2010/main" val="292036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620050" y="1493494"/>
            <a:ext cx="8088890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在新建一个仓库时，一般都会随之创建一个</a:t>
            </a: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README.md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文件，用来进行仓库说明，或者作为仓库的目录。这个</a:t>
            </a: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README.md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就是一个</a:t>
            </a:r>
            <a:r>
              <a:rPr lang="en-US" altLang="zh-CN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sz="28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文件，它可以让你输入纯文本，但是渲染出丰富的内容。</a:t>
            </a:r>
            <a:endParaRPr lang="en-US" altLang="zh-CN" sz="28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5" name="TextBox 6"/>
          <p:cNvSpPr txBox="1"/>
          <p:nvPr/>
        </p:nvSpPr>
        <p:spPr>
          <a:xfrm>
            <a:off x="435060" y="908720"/>
            <a:ext cx="39036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仓库说明文件</a:t>
            </a:r>
          </a:p>
        </p:txBody>
      </p:sp>
    </p:spTree>
    <p:extLst>
      <p:ext uri="{BB962C8B-B14F-4D97-AF65-F5344CB8AC3E}">
        <p14:creationId xmlns:p14="http://schemas.microsoft.com/office/powerpoint/2010/main" val="2754602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6"/>
          <p:cNvSpPr txBox="1"/>
          <p:nvPr/>
        </p:nvSpPr>
        <p:spPr>
          <a:xfrm>
            <a:off x="303421" y="836712"/>
            <a:ext cx="39036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仓库说明文件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DF10077-259F-407C-9029-AC6A755D4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22" y="2492896"/>
            <a:ext cx="8826804" cy="376113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3890F73-F42D-4E47-9206-5A986609A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352" y="10541"/>
            <a:ext cx="6252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9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6"/>
          <p:cNvSpPr txBox="1"/>
          <p:nvPr/>
        </p:nvSpPr>
        <p:spPr>
          <a:xfrm>
            <a:off x="326112" y="668450"/>
            <a:ext cx="3345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zh-CN" altLang="en-US" sz="3600" b="1" dirty="0">
                <a:solidFill>
                  <a:srgbClr val="1C2B38"/>
                </a:solidFill>
                <a:ea typeface="微软雅黑" panose="020B0503020204020204" pitchFamily="34" charset="-122"/>
              </a:rPr>
              <a:t>是什么？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F0635F0-460F-4CE0-9C8E-4DF1F0DE2538}"/>
              </a:ext>
            </a:extLst>
          </p:cNvPr>
          <p:cNvSpPr/>
          <p:nvPr/>
        </p:nvSpPr>
        <p:spPr>
          <a:xfrm>
            <a:off x="323527" y="1575588"/>
            <a:ext cx="8568953" cy="45507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2"/>
                </a:solidFill>
                <a:latin typeface="arial" panose="020B0604020202020204" pitchFamily="34" charset="0"/>
              </a:rPr>
              <a:t>       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GitHub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是一个面向开源及私有软件项目的托管平台，因为只支持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Git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作为唯一的版本库格式进行托管，故名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GitHub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       GitHub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于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2008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年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4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月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10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日正式上线，除了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Git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代码仓库托管及基本的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Web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管理界面以外，还提供了订阅、讨论组、文本渲染、在线文件编辑器、协作图谱（报表）、代码片段分享（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Gist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）等功能。目前，其注册用户已经超过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350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万，托管版本数量也是非常之多，其中不乏知名开源项目 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Ruby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 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on Rails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jQuery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python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等。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0000">
            <a:off x="5564443" y="206062"/>
            <a:ext cx="3325706" cy="12881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5940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6"/>
          <p:cNvSpPr txBox="1"/>
          <p:nvPr/>
        </p:nvSpPr>
        <p:spPr>
          <a:xfrm>
            <a:off x="467237" y="811014"/>
            <a:ext cx="29590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Markdown 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介绍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7BF489B-D640-4579-9363-48BBCC91DDC4}"/>
              </a:ext>
            </a:extLst>
          </p:cNvPr>
          <p:cNvSpPr/>
          <p:nvPr/>
        </p:nvSpPr>
        <p:spPr>
          <a:xfrm>
            <a:off x="539552" y="2090172"/>
            <a:ext cx="828092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333333"/>
                </a:solidFill>
                <a:latin typeface="arial" panose="020B0604020202020204" pitchFamily="34" charset="0"/>
              </a:rPr>
              <a:t>        Markdown</a:t>
            </a:r>
            <a:r>
              <a:rPr lang="zh-CN" altLang="en-US" sz="2800" dirty="0">
                <a:solidFill>
                  <a:srgbClr val="333333"/>
                </a:solidFill>
                <a:latin typeface="arial" panose="020B0604020202020204" pitchFamily="34" charset="0"/>
              </a:rPr>
              <a:t>是一种可以使用普通文本编辑器编写的</a:t>
            </a:r>
            <a:r>
              <a:rPr lang="zh-CN" altLang="en-US" sz="2800" dirty="0">
                <a:solidFill>
                  <a:srgbClr val="C00000"/>
                </a:solidFill>
                <a:latin typeface="arial" panose="020B0604020202020204" pitchFamily="34" charset="0"/>
              </a:rPr>
              <a:t>标记语言</a:t>
            </a:r>
            <a:r>
              <a:rPr lang="zh-CN" altLang="en-US" sz="2800" dirty="0">
                <a:solidFill>
                  <a:srgbClr val="333333"/>
                </a:solidFill>
                <a:latin typeface="arial" panose="020B0604020202020204" pitchFamily="34" charset="0"/>
              </a:rPr>
              <a:t>，通过简单的标记语法，它可以使普通文本内容具有一定的格式。</a:t>
            </a:r>
            <a:endParaRPr lang="en-US" altLang="zh-CN" sz="2800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      Markdown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强大之处还在于：可以和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HTML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的语法兼容，增强文本的渲染效果。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67214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6"/>
          <p:cNvSpPr txBox="1"/>
          <p:nvPr/>
        </p:nvSpPr>
        <p:spPr>
          <a:xfrm>
            <a:off x="823849" y="678031"/>
            <a:ext cx="33693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Markdown 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编辑器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D52C655-7962-427A-A31F-62D30F9BC96F}"/>
              </a:ext>
            </a:extLst>
          </p:cNvPr>
          <p:cNvSpPr/>
          <p:nvPr/>
        </p:nvSpPr>
        <p:spPr>
          <a:xfrm>
            <a:off x="539552" y="1813173"/>
            <a:ext cx="5790253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800" dirty="0" err="1">
                <a:solidFill>
                  <a:srgbClr val="4E443C"/>
                </a:solidFill>
                <a:latin typeface="Arial" panose="020B0604020202020204" pitchFamily="34" charset="0"/>
              </a:rPr>
              <a:t>Typora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（推荐）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MarkdownPad2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Atom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简书（在线）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博客（在线）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    ……..</a:t>
            </a:r>
          </a:p>
          <a:p>
            <a:endParaRPr lang="en-US" altLang="zh-CN" b="1" dirty="0">
              <a:solidFill>
                <a:schemeClr val="bg2"/>
              </a:solidFill>
            </a:endParaRPr>
          </a:p>
          <a:p>
            <a:endParaRPr lang="en-US" altLang="zh-CN" b="1" dirty="0">
              <a:solidFill>
                <a:srgbClr val="4F4F4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569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8BBFA1F-885C-4A56-92CC-2C67400D3ADF}"/>
              </a:ext>
            </a:extLst>
          </p:cNvPr>
          <p:cNvSpPr/>
          <p:nvPr/>
        </p:nvSpPr>
        <p:spPr>
          <a:xfrm>
            <a:off x="467544" y="1844824"/>
            <a:ext cx="828092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3200" dirty="0">
                <a:solidFill>
                  <a:srgbClr val="4E443C"/>
                </a:solidFill>
                <a:latin typeface="Arial" panose="020B0604020202020204" pitchFamily="34" charset="0"/>
              </a:rPr>
              <a:t>标题格式</a:t>
            </a:r>
            <a:endParaRPr lang="en-US" altLang="zh-CN" sz="32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</a:t>
            </a: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#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一级标题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##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二级标题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###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三级标题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####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 四级标题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#####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五级标题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######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六级标题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zh-CN" altLang="en-US" sz="3200" dirty="0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A1A7717D-D68A-4096-9B08-4EF3712514EB}"/>
              </a:ext>
            </a:extLst>
          </p:cNvPr>
          <p:cNvSpPr txBox="1"/>
          <p:nvPr/>
        </p:nvSpPr>
        <p:spPr>
          <a:xfrm>
            <a:off x="618233" y="908721"/>
            <a:ext cx="36867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文档语法</a:t>
            </a:r>
          </a:p>
        </p:txBody>
      </p:sp>
      <p:sp>
        <p:nvSpPr>
          <p:cNvPr id="5" name="对话气泡: 圆角矩形 4">
            <a:extLst>
              <a:ext uri="{FF2B5EF4-FFF2-40B4-BE49-F238E27FC236}">
                <a16:creationId xmlns:a16="http://schemas.microsoft.com/office/drawing/2014/main" id="{4534FFFA-D80D-44C8-A9E8-9631BCDE6595}"/>
              </a:ext>
            </a:extLst>
          </p:cNvPr>
          <p:cNvSpPr/>
          <p:nvPr/>
        </p:nvSpPr>
        <p:spPr bwMode="auto">
          <a:xfrm>
            <a:off x="4716016" y="1988840"/>
            <a:ext cx="1728192" cy="936104"/>
          </a:xfrm>
          <a:prstGeom prst="wedgeRoundRectCallout">
            <a:avLst>
              <a:gd name="adj1" fmla="val -235682"/>
              <a:gd name="adj2" fmla="val 50659"/>
              <a:gd name="adj3" fmla="val 16667"/>
            </a:avLst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4400" dirty="0">
                <a:solidFill>
                  <a:schemeClr val="bg2"/>
                </a:solidFill>
                <a:latin typeface="Arial" pitchFamily="34" charset="0"/>
                <a:ea typeface="宋体" pitchFamily="2" charset="-122"/>
              </a:rPr>
              <a:t>空格</a:t>
            </a:r>
            <a:endParaRPr lang="zh-CN" altLang="en-US" dirty="0">
              <a:solidFill>
                <a:schemeClr val="bg2"/>
              </a:solidFill>
              <a:latin typeface="Arial" pitchFamily="34" charset="0"/>
              <a:ea typeface="宋体" pitchFamily="2" charset="-122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4400" dirty="0">
              <a:solidFill>
                <a:schemeClr val="bg2"/>
              </a:solidFill>
              <a:latin typeface="Arial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8015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8BBFA1F-885C-4A56-92CC-2C67400D3ADF}"/>
              </a:ext>
            </a:extLst>
          </p:cNvPr>
          <p:cNvSpPr/>
          <p:nvPr/>
        </p:nvSpPr>
        <p:spPr>
          <a:xfrm>
            <a:off x="251520" y="1772816"/>
            <a:ext cx="10729192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3200" dirty="0">
                <a:solidFill>
                  <a:srgbClr val="4E443C"/>
                </a:solidFill>
                <a:latin typeface="Arial" panose="020B0604020202020204" pitchFamily="34" charset="0"/>
              </a:rPr>
              <a:t>基本语法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</a:t>
            </a:r>
          </a:p>
          <a:p>
            <a:pPr lvl="1"/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endParaRPr lang="zh-CN" altLang="en-US" sz="3200" dirty="0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A1A7717D-D68A-4096-9B08-4EF3712514EB}"/>
              </a:ext>
            </a:extLst>
          </p:cNvPr>
          <p:cNvSpPr txBox="1"/>
          <p:nvPr/>
        </p:nvSpPr>
        <p:spPr>
          <a:xfrm>
            <a:off x="402209" y="836712"/>
            <a:ext cx="36867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文档语法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9D297CB-E72A-4348-891F-A045484315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480439"/>
              </p:ext>
            </p:extLst>
          </p:nvPr>
        </p:nvGraphicFramePr>
        <p:xfrm>
          <a:off x="179512" y="2708920"/>
          <a:ext cx="8784976" cy="34853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2488">
                  <a:extLst>
                    <a:ext uri="{9D8B030D-6E8A-4147-A177-3AD203B41FA5}">
                      <a16:colId xmlns:a16="http://schemas.microsoft.com/office/drawing/2014/main" val="3403304322"/>
                    </a:ext>
                  </a:extLst>
                </a:gridCol>
                <a:gridCol w="4392488">
                  <a:extLst>
                    <a:ext uri="{9D8B030D-6E8A-4147-A177-3AD203B41FA5}">
                      <a16:colId xmlns:a16="http://schemas.microsoft.com/office/drawing/2014/main" val="75633560"/>
                    </a:ext>
                  </a:extLst>
                </a:gridCol>
              </a:tblGrid>
              <a:tr h="58089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效果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语法规则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480504174"/>
                  </a:ext>
                </a:extLst>
              </a:tr>
              <a:tr h="58089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加粗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*</a:t>
                      </a:r>
                      <a:r>
                        <a:rPr lang="zh-CN" altLang="en-US" sz="2400" dirty="0"/>
                        <a:t>*文字*</a:t>
                      </a:r>
                      <a:r>
                        <a:rPr lang="en-US" altLang="zh-CN" sz="2400" dirty="0"/>
                        <a:t>*</a:t>
                      </a:r>
                      <a:endParaRPr lang="zh-CN" altLang="en-US" sz="2400" dirty="0"/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498241107"/>
                  </a:ext>
                </a:extLst>
              </a:tr>
              <a:tr h="58089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斜体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*文字* 或者 </a:t>
                      </a:r>
                      <a:r>
                        <a:rPr lang="en-US" altLang="zh-CN" sz="2400" dirty="0"/>
                        <a:t>_</a:t>
                      </a:r>
                      <a:r>
                        <a:rPr lang="zh-CN" altLang="en-US" sz="2400" dirty="0"/>
                        <a:t>文字</a:t>
                      </a:r>
                      <a:r>
                        <a:rPr lang="en-US" altLang="zh-CN" sz="2400" dirty="0"/>
                        <a:t>_</a:t>
                      </a:r>
                      <a:r>
                        <a:rPr lang="zh-CN" altLang="en-US" sz="2400" dirty="0"/>
                        <a:t> 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145663244"/>
                  </a:ext>
                </a:extLst>
              </a:tr>
              <a:tr h="58089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倾斜加粗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**</a:t>
                      </a:r>
                      <a:r>
                        <a:rPr lang="zh-CN" altLang="en-US" sz="2400" dirty="0"/>
                        <a:t>*文字*</a:t>
                      </a:r>
                      <a:r>
                        <a:rPr lang="en-US" altLang="zh-CN" sz="2400" dirty="0"/>
                        <a:t>**</a:t>
                      </a:r>
                      <a:endParaRPr lang="zh-CN" altLang="en-US" sz="2400" dirty="0"/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933125004"/>
                  </a:ext>
                </a:extLst>
              </a:tr>
              <a:tr h="58089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划去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~~</a:t>
                      </a:r>
                      <a:r>
                        <a:rPr lang="zh-CN" altLang="en-US" sz="2400" dirty="0"/>
                        <a:t>文字</a:t>
                      </a:r>
                      <a:r>
                        <a:rPr lang="en-US" altLang="zh-CN" sz="2400" dirty="0"/>
                        <a:t>~~</a:t>
                      </a:r>
                      <a:endParaRPr lang="zh-CN" altLang="en-US" sz="2400" dirty="0"/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804643245"/>
                  </a:ext>
                </a:extLst>
              </a:tr>
              <a:tr h="5808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下划线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&lt;u&gt;</a:t>
                      </a:r>
                      <a:r>
                        <a:rPr lang="zh-CN" altLang="en-US" sz="2400" dirty="0"/>
                        <a:t>文字</a:t>
                      </a:r>
                      <a:r>
                        <a:rPr lang="en-US" altLang="zh-CN" sz="2400" dirty="0"/>
                        <a:t>&lt;/u&gt;</a:t>
                      </a:r>
                      <a:endParaRPr lang="zh-CN" altLang="en-US" sz="2400" dirty="0"/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8526123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5369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8BBFA1F-885C-4A56-92CC-2C67400D3ADF}"/>
              </a:ext>
            </a:extLst>
          </p:cNvPr>
          <p:cNvSpPr/>
          <p:nvPr/>
        </p:nvSpPr>
        <p:spPr>
          <a:xfrm>
            <a:off x="467544" y="1700808"/>
            <a:ext cx="8496000" cy="453600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链接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marL="1371600" lvl="2" indent="-457200">
              <a:buFont typeface="Wingdings" panose="05000000000000000000" pitchFamily="2" charset="2"/>
              <a:buChar char="l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图片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2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    ![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图片描述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](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图片路径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)</a:t>
            </a:r>
          </a:p>
          <a:p>
            <a:pPr lvl="2"/>
            <a:r>
              <a:rPr lang="zh-CN" altLang="en-US" sz="2800" dirty="0">
                <a:solidFill>
                  <a:srgbClr val="FF0000"/>
                </a:solidFill>
                <a:latin typeface="Arial" panose="020B0604020202020204" pitchFamily="34" charset="0"/>
              </a:rPr>
              <a:t>例如：</a:t>
            </a:r>
            <a:endParaRPr lang="en-US" altLang="zh-CN" sz="2800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lvl="2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           ![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图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1](./</a:t>
            </a:r>
            <a:r>
              <a:rPr lang="en-US" altLang="zh-CN" sz="2800" dirty="0" err="1">
                <a:solidFill>
                  <a:srgbClr val="4E443C"/>
                </a:solidFill>
                <a:latin typeface="Arial" panose="020B0604020202020204" pitchFamily="34" charset="0"/>
              </a:rPr>
              <a:t>img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/***.***)</a:t>
            </a:r>
          </a:p>
          <a:p>
            <a:pPr lvl="2"/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marL="1371600" lvl="2" indent="-457200">
              <a:buFont typeface="Wingdings" panose="05000000000000000000" pitchFamily="2" charset="2"/>
              <a:buChar char="l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网址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2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   [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文字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](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链接地址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)  </a:t>
            </a:r>
          </a:p>
          <a:p>
            <a:pPr lvl="2"/>
            <a:r>
              <a:rPr lang="zh-CN" altLang="en-US" sz="2800" dirty="0">
                <a:solidFill>
                  <a:srgbClr val="FF0000"/>
                </a:solidFill>
                <a:latin typeface="Arial" panose="020B0604020202020204" pitchFamily="34" charset="0"/>
              </a:rPr>
              <a:t>例如：</a:t>
            </a:r>
            <a:endParaRPr lang="en-US" altLang="zh-CN" sz="2800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lvl="2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          [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百度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](https://www.baidu.com)  </a:t>
            </a:r>
          </a:p>
          <a:p>
            <a:pPr lvl="1"/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endParaRPr lang="zh-CN" altLang="en-US" sz="3200" dirty="0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A1A7717D-D68A-4096-9B08-4EF3712514EB}"/>
              </a:ext>
            </a:extLst>
          </p:cNvPr>
          <p:cNvSpPr txBox="1"/>
          <p:nvPr/>
        </p:nvSpPr>
        <p:spPr>
          <a:xfrm>
            <a:off x="618233" y="764705"/>
            <a:ext cx="36867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文档语法</a:t>
            </a:r>
          </a:p>
        </p:txBody>
      </p:sp>
    </p:spTree>
    <p:extLst>
      <p:ext uri="{BB962C8B-B14F-4D97-AF65-F5344CB8AC3E}">
        <p14:creationId xmlns:p14="http://schemas.microsoft.com/office/powerpoint/2010/main" val="183841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8BBFA1F-885C-4A56-92CC-2C67400D3ADF}"/>
              </a:ext>
            </a:extLst>
          </p:cNvPr>
          <p:cNvSpPr/>
          <p:nvPr/>
        </p:nvSpPr>
        <p:spPr>
          <a:xfrm>
            <a:off x="251520" y="1628800"/>
            <a:ext cx="7776864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代码高亮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```                           </a:t>
            </a: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	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多行代码    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//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 代码段                                              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```</a:t>
            </a: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`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行内代码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`       //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代码块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表格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学号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|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语文成绩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|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数学成绩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-|-|-</a:t>
            </a: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001| 85| 93</a:t>
            </a: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002| 85| 93</a:t>
            </a: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003| 85| 93</a:t>
            </a:r>
            <a:endParaRPr lang="zh-CN" altLang="en-US" sz="3200" dirty="0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A1A7717D-D68A-4096-9B08-4EF3712514EB}"/>
              </a:ext>
            </a:extLst>
          </p:cNvPr>
          <p:cNvSpPr txBox="1"/>
          <p:nvPr/>
        </p:nvSpPr>
        <p:spPr>
          <a:xfrm>
            <a:off x="402209" y="836713"/>
            <a:ext cx="36867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文档语法</a:t>
            </a:r>
          </a:p>
        </p:txBody>
      </p:sp>
      <p:sp>
        <p:nvSpPr>
          <p:cNvPr id="5" name="对话气泡: 圆角矩形 4">
            <a:extLst>
              <a:ext uri="{FF2B5EF4-FFF2-40B4-BE49-F238E27FC236}">
                <a16:creationId xmlns:a16="http://schemas.microsoft.com/office/drawing/2014/main" id="{5C2478E9-C0F7-4BDF-8E01-69DE3DB01789}"/>
              </a:ext>
            </a:extLst>
          </p:cNvPr>
          <p:cNvSpPr/>
          <p:nvPr/>
        </p:nvSpPr>
        <p:spPr bwMode="auto">
          <a:xfrm>
            <a:off x="4716016" y="1398957"/>
            <a:ext cx="3075302" cy="936104"/>
          </a:xfrm>
          <a:prstGeom prst="wedgeRoundRectCallout">
            <a:avLst>
              <a:gd name="adj1" fmla="val -156864"/>
              <a:gd name="adj2" fmla="val 40153"/>
              <a:gd name="adj3" fmla="val 16667"/>
            </a:avLst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4400" dirty="0">
                <a:solidFill>
                  <a:schemeClr val="bg2"/>
                </a:solidFill>
                <a:latin typeface="Arial" pitchFamily="34" charset="0"/>
                <a:ea typeface="宋体" pitchFamily="2" charset="-122"/>
              </a:rPr>
              <a:t>语言类型</a:t>
            </a:r>
            <a:endParaRPr lang="zh-CN" altLang="en-US" dirty="0">
              <a:solidFill>
                <a:schemeClr val="bg2"/>
              </a:solidFill>
              <a:latin typeface="Arial" pitchFamily="34" charset="0"/>
              <a:ea typeface="宋体" pitchFamily="2" charset="-122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4400" dirty="0">
              <a:solidFill>
                <a:schemeClr val="bg2"/>
              </a:solidFill>
              <a:latin typeface="Arial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6883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8BBFA1F-885C-4A56-92CC-2C67400D3ADF}"/>
              </a:ext>
            </a:extLst>
          </p:cNvPr>
          <p:cNvSpPr/>
          <p:nvPr/>
        </p:nvSpPr>
        <p:spPr>
          <a:xfrm>
            <a:off x="137778" y="1700808"/>
            <a:ext cx="839466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无序列表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-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1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；                 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+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1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；             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*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1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；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-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；                 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+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；             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*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；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-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3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。                 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+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3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。             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*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3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。                     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A1A7717D-D68A-4096-9B08-4EF3712514EB}"/>
              </a:ext>
            </a:extLst>
          </p:cNvPr>
          <p:cNvSpPr txBox="1"/>
          <p:nvPr/>
        </p:nvSpPr>
        <p:spPr>
          <a:xfrm>
            <a:off x="288467" y="764705"/>
            <a:ext cx="36867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文档语法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440113D-17C5-456B-B3B3-B3A3236E05AD}"/>
              </a:ext>
            </a:extLst>
          </p:cNvPr>
          <p:cNvSpPr/>
          <p:nvPr/>
        </p:nvSpPr>
        <p:spPr>
          <a:xfrm>
            <a:off x="29766" y="3817071"/>
            <a:ext cx="749456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有序列表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1.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1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； 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2.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； 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  3. 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观点</a:t>
            </a:r>
            <a:r>
              <a:rPr lang="en-US" altLang="zh-CN" sz="2800" dirty="0">
                <a:solidFill>
                  <a:srgbClr val="4E443C"/>
                </a:solidFill>
                <a:latin typeface="Arial" panose="020B0604020202020204" pitchFamily="34" charset="0"/>
              </a:rPr>
              <a:t>3</a:t>
            </a:r>
            <a:r>
              <a:rPr lang="zh-CN" altLang="en-US" sz="2800" dirty="0">
                <a:solidFill>
                  <a:srgbClr val="4E443C"/>
                </a:solidFill>
                <a:latin typeface="Arial" panose="020B0604020202020204" pitchFamily="34" charset="0"/>
              </a:rPr>
              <a:t>。                              </a:t>
            </a:r>
            <a:endParaRPr lang="en-US" altLang="zh-CN" sz="2800" dirty="0">
              <a:solidFill>
                <a:srgbClr val="4E443C"/>
              </a:solidFill>
              <a:latin typeface="Arial" panose="020B0604020202020204" pitchFamily="34" charset="0"/>
            </a:endParaRPr>
          </a:p>
        </p:txBody>
      </p:sp>
      <p:sp>
        <p:nvSpPr>
          <p:cNvPr id="6" name="对话气泡: 圆角矩形 5">
            <a:extLst>
              <a:ext uri="{FF2B5EF4-FFF2-40B4-BE49-F238E27FC236}">
                <a16:creationId xmlns:a16="http://schemas.microsoft.com/office/drawing/2014/main" id="{035CD3FB-3B9E-42C3-ABFB-7A46860D47D6}"/>
              </a:ext>
            </a:extLst>
          </p:cNvPr>
          <p:cNvSpPr/>
          <p:nvPr/>
        </p:nvSpPr>
        <p:spPr bwMode="auto">
          <a:xfrm>
            <a:off x="2730066" y="3198829"/>
            <a:ext cx="1728192" cy="936104"/>
          </a:xfrm>
          <a:prstGeom prst="wedgeRoundRectCallout">
            <a:avLst>
              <a:gd name="adj1" fmla="val -146696"/>
              <a:gd name="adj2" fmla="val -44062"/>
              <a:gd name="adj3" fmla="val 16667"/>
            </a:avLst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4400" dirty="0">
                <a:solidFill>
                  <a:schemeClr val="bg2"/>
                </a:solidFill>
                <a:latin typeface="Arial" pitchFamily="34" charset="0"/>
                <a:ea typeface="宋体" pitchFamily="2" charset="-122"/>
              </a:rPr>
              <a:t>空格</a:t>
            </a:r>
            <a:endParaRPr lang="zh-CN" altLang="en-US" dirty="0">
              <a:solidFill>
                <a:schemeClr val="bg2"/>
              </a:solidFill>
              <a:latin typeface="Arial" pitchFamily="34" charset="0"/>
              <a:ea typeface="宋体" pitchFamily="2" charset="-122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4400" dirty="0">
              <a:solidFill>
                <a:schemeClr val="bg2"/>
              </a:solidFill>
              <a:latin typeface="Arial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509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467544" y="1628800"/>
            <a:ext cx="8280920" cy="4654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要求：</a:t>
            </a:r>
            <a:endParaRPr lang="en-US" altLang="zh-CN" sz="20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在自己电脑的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盘根目录，建立文件夹：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hello-</a:t>
            </a:r>
            <a:r>
              <a:rPr lang="en-US" altLang="zh-CN" sz="20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hello-</a:t>
            </a:r>
            <a:r>
              <a:rPr lang="en-US" altLang="zh-CN" sz="20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中初始化仓库；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hello-</a:t>
            </a:r>
            <a:r>
              <a:rPr lang="en-US" altLang="zh-CN" sz="20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中创建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README.md 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文件，文件内容随意；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README.md 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文件，提交到本地仓库中；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在自己的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账户中创建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hello-</a:t>
            </a:r>
            <a:r>
              <a:rPr lang="en-US" altLang="zh-CN" sz="20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空仓库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把自己本地的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hello-</a:t>
            </a:r>
            <a:r>
              <a:rPr lang="en-US" altLang="zh-CN" sz="20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仓库与远程（上一步）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hello-</a:t>
            </a:r>
            <a:r>
              <a:rPr lang="en-US" altLang="zh-CN" sz="20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仓库关联上；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把本地的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hello-</a:t>
            </a:r>
            <a:r>
              <a:rPr lang="en-US" altLang="zh-CN" sz="20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仓库中的内容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push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（同步）到远程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hello-</a:t>
            </a:r>
            <a:r>
              <a:rPr lang="en-US" altLang="zh-CN" sz="20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仓库中；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 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hello-</a:t>
            </a:r>
            <a:r>
              <a:rPr lang="en-US" altLang="zh-CN" sz="20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仓库中，验证存在文件：</a:t>
            </a:r>
            <a:r>
              <a:rPr lang="en-US" altLang="zh-CN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README.md</a:t>
            </a:r>
            <a:r>
              <a:rPr lang="zh-CN" altLang="en-US" sz="20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16433" y="653464"/>
            <a:ext cx="28276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</a:t>
            </a:r>
          </a:p>
        </p:txBody>
      </p:sp>
      <p:sp>
        <p:nvSpPr>
          <p:cNvPr id="48" name="TextBox 6"/>
          <p:cNvSpPr txBox="1"/>
          <p:nvPr/>
        </p:nvSpPr>
        <p:spPr>
          <a:xfrm>
            <a:off x="3395973" y="1007407"/>
            <a:ext cx="24240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本地练习 </a:t>
            </a:r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Git</a:t>
            </a:r>
            <a:endParaRPr lang="zh-CN" altLang="en-US" sz="3200" b="1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pic>
        <p:nvPicPr>
          <p:cNvPr id="1029" name="Picture 5" descr="https://ss0.bdstatic.com/94oJfD_bAAcT8t7mm9GUKT-xh_/timg?image&amp;quality=100&amp;size=b4000_4000&amp;sec=1482973752&amp;di=3db6ad0e4feaf5c142542824edec67ff&amp;src=http://img.mukewang.com/5667e5970001857f04000400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383819"/>
            <a:ext cx="1690436" cy="1690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512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4">
            <a:extLst>
              <a:ext uri="{FF2B5EF4-FFF2-40B4-BE49-F238E27FC236}">
                <a16:creationId xmlns:a16="http://schemas.microsoft.com/office/drawing/2014/main" id="{E66E85E3-A3DF-4E59-8FF3-5490B6A89559}"/>
              </a:ext>
            </a:extLst>
          </p:cNvPr>
          <p:cNvSpPr>
            <a:spLocks noChangeArrowheads="1"/>
          </p:cNvSpPr>
          <p:nvPr/>
        </p:nvSpPr>
        <p:spPr bwMode="black">
          <a:xfrm>
            <a:off x="0" y="2349500"/>
            <a:ext cx="9144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zh-CN" sz="1200">
              <a:solidFill>
                <a:schemeClr val="bg1"/>
              </a:solidFill>
            </a:endParaRPr>
          </a:p>
        </p:txBody>
      </p:sp>
      <p:sp>
        <p:nvSpPr>
          <p:cNvPr id="46083" name="Rectangle 5">
            <a:extLst>
              <a:ext uri="{FF2B5EF4-FFF2-40B4-BE49-F238E27FC236}">
                <a16:creationId xmlns:a16="http://schemas.microsoft.com/office/drawing/2014/main" id="{77A65C31-6871-47C2-A7D3-54B0C13C8BB1}"/>
              </a:ext>
            </a:extLst>
          </p:cNvPr>
          <p:cNvSpPr>
            <a:spLocks noChangeArrowheads="1"/>
          </p:cNvSpPr>
          <p:nvPr/>
        </p:nvSpPr>
        <p:spPr bwMode="black">
          <a:xfrm>
            <a:off x="0" y="1628776"/>
            <a:ext cx="9144000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ea typeface="黑体" panose="02010609060101010101" pitchFamily="49" charset="-122"/>
              </a:rPr>
              <a:t>Thanks for your attention.</a:t>
            </a:r>
          </a:p>
          <a:p>
            <a:pPr algn="ctr" eaLnBrk="1" hangingPunct="1"/>
            <a:endParaRPr lang="en-US" altLang="zh-CN" sz="3200">
              <a:solidFill>
                <a:schemeClr val="bg1"/>
              </a:solidFill>
              <a:ea typeface="黑体" panose="02010609060101010101" pitchFamily="49" charset="-122"/>
            </a:endParaRPr>
          </a:p>
          <a:p>
            <a:pPr algn="ctr" eaLnBrk="1" hangingPunct="1"/>
            <a:r>
              <a:rPr lang="en-US" altLang="zh-CN" sz="4000" b="1">
                <a:solidFill>
                  <a:schemeClr val="bg1"/>
                </a:solidFill>
                <a:ea typeface="黑体" panose="02010609060101010101" pitchFamily="49" charset="-122"/>
              </a:rPr>
              <a:t>Questions?</a:t>
            </a:r>
          </a:p>
        </p:txBody>
      </p:sp>
      <p:pic>
        <p:nvPicPr>
          <p:cNvPr id="46084" name="图片 1">
            <a:extLst>
              <a:ext uri="{FF2B5EF4-FFF2-40B4-BE49-F238E27FC236}">
                <a16:creationId xmlns:a16="http://schemas.microsoft.com/office/drawing/2014/main" id="{E7211CD2-62B7-430D-B5D1-917CEC8B9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50"/>
            <a:ext cx="9144000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323528" y="483522"/>
            <a:ext cx="33920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Github </a:t>
            </a:r>
            <a:r>
              <a:rPr lang="zh-CN" altLang="en-US" sz="3600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的优势</a:t>
            </a:r>
          </a:p>
        </p:txBody>
      </p:sp>
      <p:pic>
        <p:nvPicPr>
          <p:cNvPr id="5122" name="Picture 2" descr="https://freecodecamp.cn/images/Elb3dfj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902" y="1988840"/>
            <a:ext cx="6145873" cy="3457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矩形 47"/>
          <p:cNvSpPr/>
          <p:nvPr/>
        </p:nvSpPr>
        <p:spPr>
          <a:xfrm>
            <a:off x="6804249" y="1800524"/>
            <a:ext cx="2339752" cy="362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只支持 </a:t>
            </a:r>
            <a:r>
              <a:rPr lang="en-US" altLang="zh-CN" sz="20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Git</a:t>
            </a:r>
            <a:endParaRPr lang="zh-CN" altLang="en-US" sz="2000" dirty="0">
              <a:solidFill>
                <a:srgbClr val="1C2B38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完整协议支持</a:t>
            </a:r>
            <a:endParaRPr lang="en-US" altLang="zh-CN" sz="2000" dirty="0">
              <a:solidFill>
                <a:srgbClr val="1C2B38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在线文件编辑</a:t>
            </a:r>
            <a:endParaRPr lang="en-US" altLang="zh-CN" sz="2000" dirty="0">
              <a:solidFill>
                <a:srgbClr val="1C2B38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社交网络元素</a:t>
            </a:r>
            <a:endParaRPr lang="en-US" altLang="zh-CN" sz="2000" dirty="0">
              <a:solidFill>
                <a:srgbClr val="1C2B38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特色工作模式</a:t>
            </a:r>
            <a:endParaRPr lang="en-US" altLang="zh-CN" sz="2000" dirty="0">
              <a:solidFill>
                <a:srgbClr val="1C2B38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私有仓库托管</a:t>
            </a:r>
            <a:endParaRPr lang="en-US" altLang="zh-CN" sz="2000" dirty="0">
              <a:solidFill>
                <a:srgbClr val="1C2B38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1C2B38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Ruby on Rails</a:t>
            </a:r>
            <a:endParaRPr lang="zh-CN" altLang="en-US" sz="2000" dirty="0">
              <a:solidFill>
                <a:srgbClr val="1C2B38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799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A24DA71-857C-44D8-B54B-BB11F1CA2197}"/>
              </a:ext>
            </a:extLst>
          </p:cNvPr>
          <p:cNvSpPr/>
          <p:nvPr/>
        </p:nvSpPr>
        <p:spPr>
          <a:xfrm>
            <a:off x="1835696" y="591870"/>
            <a:ext cx="47820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zh-CN" sz="3600" b="1" dirty="0">
                <a:solidFill>
                  <a:srgbClr val="333333"/>
                </a:solidFill>
                <a:latin typeface="Open Sans"/>
              </a:rPr>
              <a:t>GitHub 2018</a:t>
            </a:r>
            <a:r>
              <a:rPr lang="zh-CN" altLang="en-US" sz="3600" b="1" dirty="0">
                <a:solidFill>
                  <a:srgbClr val="333333"/>
                </a:solidFill>
                <a:latin typeface="Open Sans"/>
              </a:rPr>
              <a:t>年度报告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A87148C-65D9-43A9-AFAF-EE093D7526F9}"/>
              </a:ext>
            </a:extLst>
          </p:cNvPr>
          <p:cNvSpPr/>
          <p:nvPr/>
        </p:nvSpPr>
        <p:spPr>
          <a:xfrm>
            <a:off x="293396" y="1484784"/>
            <a:ext cx="4616996" cy="45507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inherit"/>
              </a:rPr>
              <a:t>       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GitHub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发布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2018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年度报告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, 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已经累计有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11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亿次的代码贡献。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pull requests 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超过 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6700 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万，托管了 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9600 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万个库，有 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3100 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多万贡献者，其中 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800 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万是过去 </a:t>
            </a:r>
            <a:r>
              <a:rPr lang="en-US" altLang="zh-CN" sz="2400" dirty="0">
                <a:solidFill>
                  <a:schemeClr val="bg2"/>
                </a:solidFill>
                <a:latin typeface="Arial" panose="020B0604020202020204" pitchFamily="34" charset="0"/>
              </a:rPr>
              <a:t>12 </a:t>
            </a:r>
            <a:r>
              <a:rPr lang="zh-CN" altLang="en-US" sz="2400" dirty="0">
                <a:solidFill>
                  <a:schemeClr val="bg2"/>
                </a:solidFill>
                <a:latin typeface="Arial" panose="020B0604020202020204" pitchFamily="34" charset="0"/>
              </a:rPr>
              <a:t>个月内加入的。用户所在地区排名，美国贡献者人数最多，其次是中国和印度。</a:t>
            </a:r>
            <a:endParaRPr lang="zh-CN" altLang="en-US" sz="28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C172269-AD7C-40AF-B12E-E159AD46FA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204864"/>
            <a:ext cx="4233608" cy="3594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728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3" name="Rectangle 20"/>
          <p:cNvSpPr>
            <a:spLocks noChangeArrowheads="1"/>
          </p:cNvSpPr>
          <p:nvPr/>
        </p:nvSpPr>
        <p:spPr bwMode="auto">
          <a:xfrm>
            <a:off x="1120323" y="4613869"/>
            <a:ext cx="3223684" cy="12700"/>
          </a:xfrm>
          <a:prstGeom prst="rect">
            <a:avLst/>
          </a:prstGeom>
          <a:solidFill>
            <a:srgbClr val="152C34"/>
          </a:solidFill>
          <a:ln w="6350">
            <a:solidFill>
              <a:srgbClr val="1C2B38"/>
            </a:solidFill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9170" name="Rectangle 187"/>
          <p:cNvSpPr>
            <a:spLocks noChangeArrowheads="1"/>
          </p:cNvSpPr>
          <p:nvPr/>
        </p:nvSpPr>
        <p:spPr bwMode="auto">
          <a:xfrm>
            <a:off x="1120323" y="6292386"/>
            <a:ext cx="3223684" cy="12700"/>
          </a:xfrm>
          <a:prstGeom prst="rect">
            <a:avLst/>
          </a:prstGeom>
          <a:solidFill>
            <a:srgbClr val="464F5A"/>
          </a:solidFill>
          <a:ln w="6350">
            <a:solidFill>
              <a:srgbClr val="1C2B38"/>
            </a:solidFill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8704" name="Rectangle 523"/>
          <p:cNvSpPr>
            <a:spLocks noChangeArrowheads="1"/>
          </p:cNvSpPr>
          <p:nvPr/>
        </p:nvSpPr>
        <p:spPr bwMode="auto">
          <a:xfrm>
            <a:off x="4792741" y="4613869"/>
            <a:ext cx="3223684" cy="12700"/>
          </a:xfrm>
          <a:prstGeom prst="rect">
            <a:avLst/>
          </a:prstGeom>
          <a:solidFill>
            <a:srgbClr val="152C34"/>
          </a:solidFill>
          <a:ln w="6350">
            <a:solidFill>
              <a:srgbClr val="1C2B38"/>
            </a:solidFill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8471" name="Rectangle 691"/>
          <p:cNvSpPr>
            <a:spLocks noChangeArrowheads="1"/>
          </p:cNvSpPr>
          <p:nvPr/>
        </p:nvSpPr>
        <p:spPr bwMode="auto">
          <a:xfrm>
            <a:off x="4792741" y="6292386"/>
            <a:ext cx="3223684" cy="12700"/>
          </a:xfrm>
          <a:prstGeom prst="rect">
            <a:avLst/>
          </a:prstGeom>
          <a:solidFill>
            <a:srgbClr val="464F5A"/>
          </a:solidFill>
          <a:ln w="6350">
            <a:solidFill>
              <a:srgbClr val="1C2B38"/>
            </a:solidFill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9189" name="TextBox 9188"/>
          <p:cNvSpPr txBox="1"/>
          <p:nvPr/>
        </p:nvSpPr>
        <p:spPr>
          <a:xfrm>
            <a:off x="2142673" y="3726986"/>
            <a:ext cx="23471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sourceforge</a:t>
            </a:r>
            <a:endParaRPr lang="zh-CN" altLang="en-US" sz="3200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30" name="TextBox 1029"/>
          <p:cNvSpPr txBox="1"/>
          <p:nvPr/>
        </p:nvSpPr>
        <p:spPr>
          <a:xfrm>
            <a:off x="5647610" y="3722668"/>
            <a:ext cx="2416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1C2B38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google code</a:t>
            </a:r>
            <a:endParaRPr lang="zh-CN" altLang="en-US" sz="3200" dirty="0">
              <a:solidFill>
                <a:srgbClr val="1C2B38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31" name="TextBox 1030"/>
          <p:cNvSpPr txBox="1"/>
          <p:nvPr/>
        </p:nvSpPr>
        <p:spPr>
          <a:xfrm>
            <a:off x="5902346" y="538848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C543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开源中国</a:t>
            </a:r>
          </a:p>
        </p:txBody>
      </p:sp>
      <p:sp>
        <p:nvSpPr>
          <p:cNvPr id="1033" name="TextBox 1032"/>
          <p:cNvSpPr txBox="1"/>
          <p:nvPr/>
        </p:nvSpPr>
        <p:spPr>
          <a:xfrm>
            <a:off x="2142672" y="5299596"/>
            <a:ext cx="1824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464F5A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codeplex</a:t>
            </a:r>
            <a:endParaRPr lang="zh-CN" altLang="en-US" sz="3200" dirty="0">
              <a:solidFill>
                <a:srgbClr val="464F5A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026" name="Picture 2" descr="http://a.fsdn.com/con/img/features/sf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742" y="3439407"/>
            <a:ext cx="1159931" cy="115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ode.google.com/images/gd-logo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680"/>
          <a:stretch/>
        </p:blipFill>
        <p:spPr bwMode="auto">
          <a:xfrm>
            <a:off x="4706475" y="3714552"/>
            <a:ext cx="915479" cy="78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img0.cache.hxsd.com/news/2012/09/28/201209280603263497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DFF"/>
              </a:clrFrom>
              <a:clrTo>
                <a:srgbClr val="FFFD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15" r="76116" b="25314"/>
          <a:stretch/>
        </p:blipFill>
        <p:spPr bwMode="auto">
          <a:xfrm>
            <a:off x="1047334" y="5078535"/>
            <a:ext cx="1105174" cy="1017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www.bandenghui.com/mt/detail/image/20160406/1459931107890443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212"/>
          <a:stretch/>
        </p:blipFill>
        <p:spPr bwMode="auto">
          <a:xfrm>
            <a:off x="4646105" y="5044796"/>
            <a:ext cx="1258204" cy="126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74" y="1052736"/>
            <a:ext cx="5410200" cy="2095500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204148" y="589355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开源社区</a:t>
            </a:r>
          </a:p>
        </p:txBody>
      </p:sp>
    </p:spTree>
    <p:extLst>
      <p:ext uri="{BB962C8B-B14F-4D97-AF65-F5344CB8AC3E}">
        <p14:creationId xmlns:p14="http://schemas.microsoft.com/office/powerpoint/2010/main" val="322180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ww.helpnetsecurity.com/wp-content/uploads/2016/06/githu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66" b="13314"/>
          <a:stretch/>
        </p:blipFill>
        <p:spPr bwMode="auto">
          <a:xfrm>
            <a:off x="0" y="0"/>
            <a:ext cx="9144000" cy="422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2486332" y="5157192"/>
            <a:ext cx="4171335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注册 </a:t>
            </a:r>
            <a:r>
              <a:rPr lang="en-US" altLang="zh-CN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Github </a:t>
            </a:r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账号</a:t>
            </a:r>
          </a:p>
        </p:txBody>
      </p:sp>
    </p:spTree>
    <p:extLst>
      <p:ext uri="{BB962C8B-B14F-4D97-AF65-F5344CB8AC3E}">
        <p14:creationId xmlns:p14="http://schemas.microsoft.com/office/powerpoint/2010/main" val="327249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scs_template">
  <a:themeElements>
    <a:clrScheme name="scs_template 1">
      <a:dk1>
        <a:srgbClr val="000000"/>
      </a:dk1>
      <a:lt1>
        <a:srgbClr val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B6B6B6"/>
      </a:accent3>
      <a:accent4>
        <a:srgbClr val="DADADA"/>
      </a:accent4>
      <a:accent5>
        <a:srgbClr val="B0C4D6"/>
      </a:accent5>
      <a:accent6>
        <a:srgbClr val="96A622"/>
      </a:accent6>
      <a:hlink>
        <a:srgbClr val="F59E00"/>
      </a:hlink>
      <a:folHlink>
        <a:srgbClr val="B2B2B2"/>
      </a:folHlink>
    </a:clrScheme>
    <a:fontScheme name="scs_template">
      <a:majorFont>
        <a:latin typeface="Calibri"/>
        <a:ea typeface=""/>
        <a:cs typeface="Calibri"/>
      </a:majorFont>
      <a:minorFont>
        <a:latin typeface="Calibri"/>
        <a:ea typeface="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>
        <a:spAutoFit/>
      </a:bodyPr>
      <a:lstStyle>
        <a:defPPr marL="914400" indent="-457200" algn="l">
          <a:buFont typeface="Wingdings" panose="05000000000000000000" pitchFamily="2" charset="2"/>
          <a:buChar char="Ø"/>
          <a:defRPr sz="2800" dirty="0">
            <a:solidFill>
              <a:srgbClr val="4E443C"/>
            </a:solidFill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scs_template 1">
        <a:dk1>
          <a:srgbClr val="000000"/>
        </a:dk1>
        <a:lt1>
          <a:srgbClr val="FFFFFF"/>
        </a:lt1>
        <a:dk2>
          <a:srgbClr val="5E5E5E"/>
        </a:dk2>
        <a:lt2>
          <a:srgbClr val="DDDDDD"/>
        </a:lt2>
        <a:accent1>
          <a:srgbClr val="418AB3"/>
        </a:accent1>
        <a:accent2>
          <a:srgbClr val="A6B727"/>
        </a:accent2>
        <a:accent3>
          <a:srgbClr val="B6B6B6"/>
        </a:accent3>
        <a:accent4>
          <a:srgbClr val="DADADA"/>
        </a:accent4>
        <a:accent5>
          <a:srgbClr val="B0C4D6"/>
        </a:accent5>
        <a:accent6>
          <a:srgbClr val="96A622"/>
        </a:accent6>
        <a:hlink>
          <a:srgbClr val="F59E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13709</TotalTime>
  <Words>2080</Words>
  <Application>Microsoft Office PowerPoint</Application>
  <PresentationFormat>全屏显示(4:3)</PresentationFormat>
  <Paragraphs>376</Paragraphs>
  <Slides>58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58</vt:i4>
      </vt:variant>
    </vt:vector>
  </HeadingPairs>
  <TitlesOfParts>
    <vt:vector size="71" baseType="lpstr">
      <vt:lpstr>Arial Unicode MS</vt:lpstr>
      <vt:lpstr>inherit</vt:lpstr>
      <vt:lpstr>Open Sans</vt:lpstr>
      <vt:lpstr>等线</vt:lpstr>
      <vt:lpstr>Microsoft YaHei</vt:lpstr>
      <vt:lpstr>Microsoft YaHei</vt:lpstr>
      <vt:lpstr>Arial</vt:lpstr>
      <vt:lpstr>Arial</vt:lpstr>
      <vt:lpstr>Calibri</vt:lpstr>
      <vt:lpstr>Times New Roman</vt:lpstr>
      <vt:lpstr>Wingdings</vt:lpstr>
      <vt:lpstr>Wingdings 2</vt:lpstr>
      <vt:lpstr>scs_template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武永亮</cp:lastModifiedBy>
  <cp:revision>213</cp:revision>
  <dcterms:created xsi:type="dcterms:W3CDTF">2016-08-24T11:19:54Z</dcterms:created>
  <dcterms:modified xsi:type="dcterms:W3CDTF">2020-09-22T03:19:31Z</dcterms:modified>
</cp:coreProperties>
</file>

<file path=docProps/thumbnail.jpeg>
</file>